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2"/>
    <p:sldMasterId id="2147485311" r:id="rId3"/>
  </p:sldMasterIdLst>
  <p:notesMasterIdLst>
    <p:notesMasterId r:id="rId8"/>
  </p:notesMasterIdLst>
  <p:sldIdLst>
    <p:sldId id="1141" r:id="rId4"/>
    <p:sldId id="1140" r:id="rId5"/>
    <p:sldId id="1135" r:id="rId6"/>
    <p:sldId id="1101" r:id="rId7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203" userDrawn="1">
          <p15:clr>
            <a:srgbClr val="A4A3A4"/>
          </p15:clr>
        </p15:guide>
        <p15:guide id="3" orient="horz" pos="758">
          <p15:clr>
            <a:srgbClr val="A4A3A4"/>
          </p15:clr>
        </p15:guide>
        <p15:guide id="4" pos="2880">
          <p15:clr>
            <a:srgbClr val="A4A3A4"/>
          </p15:clr>
        </p15:guide>
        <p15:guide id="5" pos="854">
          <p15:clr>
            <a:srgbClr val="A4A3A4"/>
          </p15:clr>
        </p15:guide>
        <p15:guide id="6" pos="506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yCOS" initials="MyCOS" lastIdx="10" clrIdx="0"/>
  <p:cmAuthor id="2" name="Admin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72676"/>
    <a:srgbClr val="595959"/>
    <a:srgbClr val="B6B3B9"/>
    <a:srgbClr val="3267AB"/>
    <a:srgbClr val="51C332"/>
    <a:srgbClr val="FDFDFD"/>
    <a:srgbClr val="DEDEE0"/>
    <a:srgbClr val="376092"/>
    <a:srgbClr val="FAF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18" autoAdjust="0"/>
    <p:restoredTop sz="94913" autoAdjust="0"/>
  </p:normalViewPr>
  <p:slideViewPr>
    <p:cSldViewPr snapToGrid="0">
      <p:cViewPr varScale="1">
        <p:scale>
          <a:sx n="116" d="100"/>
          <a:sy n="116" d="100"/>
        </p:scale>
        <p:origin x="1380" y="102"/>
      </p:cViewPr>
      <p:guideLst>
        <p:guide orient="horz" pos="2160"/>
        <p:guide orient="horz" pos="3203"/>
        <p:guide orient="horz" pos="758"/>
        <p:guide pos="2880"/>
        <p:guide pos="854"/>
        <p:guide pos="5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ommentAuthors" Target="commentAuthors.xml"/><Relationship Id="rId56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0AD3AF2B-7ACD-4E0C-9516-6C690BB15C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D62C6C4-3226-4338-B6FA-8F72E4015B1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091C66F-8FAA-4589-9207-D075FE5A42BC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="" xmlns:a16="http://schemas.microsoft.com/office/drawing/2014/main" id="{DE86A857-FDB2-4748-85A7-E09B72CC943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="" xmlns:a16="http://schemas.microsoft.com/office/drawing/2014/main" id="{E297E00E-6B52-4FF8-959D-5471F86CF7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6C4E101-D4B9-41BE-94F8-069B5B4AF41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C667C55-478A-4FF3-8894-547307927D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F6A3B93-4A25-4414-A006-DDC5CF8382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334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9D8C8CB-047D-48F4-BCB3-4D479F31AD08}" type="datetime1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2018/3/29</a:t>
            </a:fld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CC4653-2713-468B-AF0E-4DF014FA124E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52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>
            <a:extLst>
              <a:ext uri="{FF2B5EF4-FFF2-40B4-BE49-F238E27FC236}">
                <a16:creationId xmlns="" xmlns:a16="http://schemas.microsoft.com/office/drawing/2014/main" id="{66086D31-5C6E-4115-9B9B-81F0A85F6D8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备注占位符 2">
            <a:extLst>
              <a:ext uri="{FF2B5EF4-FFF2-40B4-BE49-F238E27FC236}">
                <a16:creationId xmlns="" xmlns:a16="http://schemas.microsoft.com/office/drawing/2014/main" id="{EB0C2435-E650-40C0-83D6-FC6D7C67EA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b="1"/>
              <a:t>毕业生人数：</a:t>
            </a:r>
            <a:endParaRPr lang="en-US" altLang="zh-CN" b="1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2011</a:t>
            </a:r>
            <a:r>
              <a:rPr lang="zh-CN" altLang="en-US"/>
              <a:t>届本科毕业生人数：</a:t>
            </a:r>
            <a:r>
              <a:rPr lang="en-US" altLang="zh-CN"/>
              <a:t>7206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2012</a:t>
            </a:r>
            <a:r>
              <a:rPr lang="zh-CN" altLang="en-US"/>
              <a:t>届本科毕业生人数：</a:t>
            </a:r>
            <a:r>
              <a:rPr lang="en-US" altLang="zh-CN"/>
              <a:t>7317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2013</a:t>
            </a:r>
            <a:r>
              <a:rPr lang="zh-CN" altLang="en-US"/>
              <a:t>届本科毕业生人数：</a:t>
            </a:r>
            <a:r>
              <a:rPr lang="en-US" altLang="zh-CN"/>
              <a:t>7341</a:t>
            </a:r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2010</a:t>
            </a:r>
            <a:r>
              <a:rPr lang="zh-CN" altLang="en-US"/>
              <a:t>届硕士毕业生：</a:t>
            </a:r>
            <a:r>
              <a:rPr lang="en-US" altLang="zh-CN"/>
              <a:t>3036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2010</a:t>
            </a:r>
            <a:r>
              <a:rPr lang="zh-CN" altLang="en-US"/>
              <a:t>届博士毕业生：</a:t>
            </a:r>
            <a:r>
              <a:rPr lang="en-US" altLang="zh-CN"/>
              <a:t>428</a:t>
            </a:r>
            <a:endParaRPr lang="zh-CN" altLang="en-US"/>
          </a:p>
        </p:txBody>
      </p:sp>
      <p:sp>
        <p:nvSpPr>
          <p:cNvPr id="90116" name="灯片编号占位符 3">
            <a:extLst>
              <a:ext uri="{FF2B5EF4-FFF2-40B4-BE49-F238E27FC236}">
                <a16:creationId xmlns="" xmlns:a16="http://schemas.microsoft.com/office/drawing/2014/main" id="{D68F25D4-3995-4A63-B664-CDEC8DCD3E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fld id="{0AD7526A-E85E-4A7C-A1DC-ED89C174427E}" type="slidenum">
              <a:rPr lang="zh-CN" altLang="en-US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1834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>
            <a:extLst>
              <a:ext uri="{FF2B5EF4-FFF2-40B4-BE49-F238E27FC236}">
                <a16:creationId xmlns="" xmlns:a16="http://schemas.microsoft.com/office/drawing/2014/main" id="{66086D31-5C6E-4115-9B9B-81F0A85F6D8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备注占位符 2">
            <a:extLst>
              <a:ext uri="{FF2B5EF4-FFF2-40B4-BE49-F238E27FC236}">
                <a16:creationId xmlns="" xmlns:a16="http://schemas.microsoft.com/office/drawing/2014/main" id="{EB0C2435-E650-40C0-83D6-FC6D7C67EA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b="1"/>
              <a:t>毕业生人数：</a:t>
            </a:r>
            <a:endParaRPr lang="en-US" altLang="zh-CN" b="1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2011</a:t>
            </a:r>
            <a:r>
              <a:rPr lang="zh-CN" altLang="en-US"/>
              <a:t>届本科毕业生人数：</a:t>
            </a:r>
            <a:r>
              <a:rPr lang="en-US" altLang="zh-CN"/>
              <a:t>7206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2012</a:t>
            </a:r>
            <a:r>
              <a:rPr lang="zh-CN" altLang="en-US"/>
              <a:t>届本科毕业生人数：</a:t>
            </a:r>
            <a:r>
              <a:rPr lang="en-US" altLang="zh-CN"/>
              <a:t>7317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2013</a:t>
            </a:r>
            <a:r>
              <a:rPr lang="zh-CN" altLang="en-US"/>
              <a:t>届本科毕业生人数：</a:t>
            </a:r>
            <a:r>
              <a:rPr lang="en-US" altLang="zh-CN"/>
              <a:t>7341</a:t>
            </a:r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2010</a:t>
            </a:r>
            <a:r>
              <a:rPr lang="zh-CN" altLang="en-US"/>
              <a:t>届硕士毕业生：</a:t>
            </a:r>
            <a:r>
              <a:rPr lang="en-US" altLang="zh-CN"/>
              <a:t>3036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2010</a:t>
            </a:r>
            <a:r>
              <a:rPr lang="zh-CN" altLang="en-US"/>
              <a:t>届博士毕业生：</a:t>
            </a:r>
            <a:r>
              <a:rPr lang="en-US" altLang="zh-CN"/>
              <a:t>428</a:t>
            </a:r>
            <a:endParaRPr lang="zh-CN" altLang="en-US"/>
          </a:p>
        </p:txBody>
      </p:sp>
      <p:sp>
        <p:nvSpPr>
          <p:cNvPr id="90116" name="灯片编号占位符 3">
            <a:extLst>
              <a:ext uri="{FF2B5EF4-FFF2-40B4-BE49-F238E27FC236}">
                <a16:creationId xmlns="" xmlns:a16="http://schemas.microsoft.com/office/drawing/2014/main" id="{D68F25D4-3995-4A63-B664-CDEC8DCD3E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fld id="{0AD7526A-E85E-4A7C-A1DC-ED89C174427E}" type="slidenum">
              <a:rPr lang="zh-CN" altLang="en-US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1497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lang="en-US" sz="2400" dirty="0">
                <a:solidFill>
                  <a:srgbClr val="003399"/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C37C5FF4-CF19-4A46-BEC6-9F9F61CF49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DCF70791-A0A9-40E3-9250-85CCC6047F99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CBC6AEFB-4157-40C3-9970-F8913702E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EF02BB07-8BEB-4754-A1BE-B3873210D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C0523AA-A50C-449A-90B2-C6686C373E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63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4A235B6-8FBE-4287-874A-FAA78903BD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6274EB9E-C908-4573-8B2C-EC36D69287C8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B71B7E-0929-4F73-A27E-F4515695C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38D0742-54E6-4D1B-9CB7-1C310861B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7607FC5-DD53-474C-8C87-A7C5C8D877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231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6A8F3F-01BB-4F55-BBE0-140D91E134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DB8310A5-D802-4779-8F13-39EED572CFE5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564BB0-9788-472E-A6F2-C41CBAC29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9DA0AF8-DE0E-4C99-ACB0-75C01798D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BF34CFE-84F3-4F1E-8D2D-58550BFA86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288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899362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 31"/>
          <p:cNvGrpSpPr>
            <a:grpSpLocks noChangeAspect="1"/>
          </p:cNvGrpSpPr>
          <p:nvPr/>
        </p:nvGrpSpPr>
        <p:grpSpPr bwMode="auto">
          <a:xfrm>
            <a:off x="0" y="316"/>
            <a:ext cx="9144000" cy="6857684"/>
            <a:chOff x="0" y="0"/>
            <a:chExt cx="9144000" cy="6858000"/>
          </a:xfrm>
        </p:grpSpPr>
        <p:pic>
          <p:nvPicPr>
            <p:cNvPr id="12" name="Picture 2" descr="C:\Users\hd\Desktop\PPT背景图副本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C:\Users\hd\Desktop\PPT背景图副本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59" t="91396" r="24211" b="3749"/>
            <a:stretch>
              <a:fillRect/>
            </a:stretch>
          </p:blipFill>
          <p:spPr bwMode="auto">
            <a:xfrm>
              <a:off x="6833955" y="6304076"/>
              <a:ext cx="2197063" cy="332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2" descr="C:\Users\hd\Desktop\PPT背景图副本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1" r="28705" b="92473"/>
          <a:stretch>
            <a:fillRect/>
          </a:stretch>
        </p:blipFill>
        <p:spPr bwMode="auto">
          <a:xfrm>
            <a:off x="5687785" y="110080"/>
            <a:ext cx="3383643" cy="516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30" descr="麦可思研究院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pic>
        <p:nvPicPr>
          <p:cNvPr id="6" name="图片 30" descr="麦可思研究院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8629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154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067333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86282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1860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523298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20220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lang="en-US" sz="2400" dirty="0">
                <a:solidFill>
                  <a:srgbClr val="003399"/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E1E1E1-DB3A-4E61-814F-2C0AE572D9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66D91452-DF53-407C-9B13-F7D7E1E3FBBE}" type="datetimeFigureOut">
              <a:rPr lang="zh-CN" altLang="en-US"/>
              <a:pPr>
                <a:defRPr/>
              </a:pPr>
              <a:t>2018/3/29</a:t>
            </a:fld>
            <a:endParaRPr lang="zh-CN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03DA71F-EA40-4A9A-B9B8-74B162BDF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26362A-A7FA-4061-BCBD-B40E99078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6417BE2-B20D-4E89-A5BC-45C3A1BAC5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775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4258152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MS PGothic" panose="020B0600070205080204" pitchFamily="34" charset="-128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070185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77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249830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5653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644597-FAA2-45E4-AA45-35E7F724C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879D2D72-FE39-437A-BD24-6C5148D7ED26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9F31D9-6D78-4B27-AA8A-6C7083DDC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92C0A65-D2F8-4B47-B8A6-52B2229EF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3B5F30E-1E9D-4287-A847-3A2B9BAADE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25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8A6301B5-6121-4728-A054-B5FC83D695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BEA1B421-A74F-430A-A520-2DD983400112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F0C2D92C-5204-436D-AFAC-7E8DACD21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5BBCAF17-E612-4A87-B979-4D7D3282E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4C785D7-6A6C-431E-87EA-7FF53D9E0C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01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160ED577-0381-499D-93B1-6F2BBBC993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8D0E8920-A3E5-4271-8901-8E86EB0E2959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84E7D157-689E-461B-B4B7-A5A926A31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4C080251-49ED-4D92-AB4D-A9A597A42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6434738-966E-4221-A2BE-ECB48DC9E6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98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77184011-7B88-4F16-B86B-D9603D11BB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117E5EA3-9CE2-441C-AC3F-9C615A97B16E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C325ECF8-95CC-4FCB-85C3-2A268A598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E3F0773C-431B-4442-BD70-69208C7E3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DDADB2A-B941-407E-BDBC-099C63A72F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98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818DF855-C3BD-42A6-B896-CC73A2D922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0CC88EA5-83ED-4A21-A8FF-4E9AF95C8926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7D77AEDB-CB5F-421C-9395-25D47AE0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1DE32DEB-3913-4060-AF3F-B3EDCAB17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77FFA41-CFBA-4720-AEA8-A61F14697B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919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E38D8C6C-A7D9-4B82-B280-A330FEDB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DC7FE87E-756C-49DB-A51F-DA191C1C5C9E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52214CAA-5972-41DB-B1BB-77FFDACA7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A60D8BD-FAE7-4B56-95CE-FB30CE855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AE34DCA-6E41-4EFA-A7A9-0FF4C2DB74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980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ECDBEDAD-7209-465A-A580-846921ECAF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fld id="{18C14A2E-09F8-4847-8117-8E914A26E7AB}" type="datetimeFigureOut">
              <a:rPr lang="zh-CN" altLang="en-US"/>
              <a:pPr>
                <a:defRPr/>
              </a:pPr>
              <a:t>2018/3/29</a:t>
            </a:fld>
            <a:endParaRPr lang="zh-CN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50B6A1DA-ACEA-47F6-A61D-208F34049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Verdan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0C704B4B-F674-47C8-942F-AB940E49B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93384C2-9974-48CE-A650-6E0003AC8F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2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300" r:id="rId1"/>
    <p:sldLayoutId id="2147485301" r:id="rId2"/>
    <p:sldLayoutId id="2147485302" r:id="rId3"/>
    <p:sldLayoutId id="2147485303" r:id="rId4"/>
    <p:sldLayoutId id="2147485304" r:id="rId5"/>
    <p:sldLayoutId id="2147485305" r:id="rId6"/>
    <p:sldLayoutId id="2147485306" r:id="rId7"/>
    <p:sldLayoutId id="2147485307" r:id="rId8"/>
    <p:sldLayoutId id="2147485308" r:id="rId9"/>
    <p:sldLayoutId id="2147485309" r:id="rId10"/>
    <p:sldLayoutId id="2147485310" r:id="rId11"/>
    <p:sldLayoutId id="2147485288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itchFamily="34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itchFamily="34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itchFamily="34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itchFamily="34" charset="0"/>
          <a:ea typeface="MS PGothic" pitchFamily="34" charset="-128"/>
          <a:cs typeface="MS PGothic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0" descr="麦可思研究院.jpg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 28"/>
          <p:cNvGrpSpPr>
            <a:grpSpLocks noChangeAspect="1"/>
          </p:cNvGrpSpPr>
          <p:nvPr userDrawn="1"/>
        </p:nvGrpSpPr>
        <p:grpSpPr bwMode="auto">
          <a:xfrm>
            <a:off x="5687785" y="-30163"/>
            <a:ext cx="3456215" cy="792018"/>
            <a:chOff x="5687785" y="0"/>
            <a:chExt cx="3456215" cy="792054"/>
          </a:xfrm>
        </p:grpSpPr>
        <p:grpSp>
          <p:nvGrpSpPr>
            <p:cNvPr id="4" name="组 29"/>
            <p:cNvGrpSpPr>
              <a:grpSpLocks noChangeAspect="1"/>
            </p:cNvGrpSpPr>
            <p:nvPr/>
          </p:nvGrpSpPr>
          <p:grpSpPr bwMode="auto">
            <a:xfrm>
              <a:off x="5687785" y="30480"/>
              <a:ext cx="3456215" cy="692488"/>
              <a:chOff x="5687785" y="0"/>
              <a:chExt cx="3456215" cy="692488"/>
            </a:xfrm>
          </p:grpSpPr>
          <p:pic>
            <p:nvPicPr>
              <p:cNvPr id="8" name="Picture 2" descr="C:\Users\hd\Desktop\PPT背景图副本2.jpg"/>
              <p:cNvPicPr>
                <a:picLocks noChangeAspect="1" noChangeArrowheads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624" b="89902"/>
              <a:stretch>
                <a:fillRect/>
              </a:stretch>
            </p:blipFill>
            <p:spPr bwMode="auto">
              <a:xfrm>
                <a:off x="6732180" y="0"/>
                <a:ext cx="2411820" cy="692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2" descr="C:\Users\hd\Desktop\PPT背景图副本2.jpg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291" r="28705" b="92473"/>
              <a:stretch>
                <a:fillRect/>
              </a:stretch>
            </p:blipFill>
            <p:spPr bwMode="auto">
              <a:xfrm>
                <a:off x="5687785" y="109769"/>
                <a:ext cx="3383643" cy="516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" name="图片 30" descr="麦可思研究院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960" y="0"/>
              <a:ext cx="2059341" cy="79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11"/>
          <p:cNvSpPr/>
          <p:nvPr userDrawn="1"/>
        </p:nvSpPr>
        <p:spPr bwMode="auto">
          <a:xfrm>
            <a:off x="13439" y="6525258"/>
            <a:ext cx="9117861" cy="216018"/>
          </a:xfrm>
          <a:prstGeom prst="rect">
            <a:avLst/>
          </a:prstGeom>
          <a:solidFill>
            <a:srgbClr val="35353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1700" b="1" spc="50" dirty="0" smtClean="0">
              <a:solidFill>
                <a:srgbClr val="FFFFFF">
                  <a:lumMod val="85000"/>
                </a:srgb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3616159" y="6448601"/>
            <a:ext cx="1898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b="1" spc="50" dirty="0" smtClean="0">
                <a:solidFill>
                  <a:srgbClr val="FFFFFF">
                    <a:lumMod val="75000"/>
                  </a:srgbClr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www.mycos.com</a:t>
            </a:r>
            <a:endParaRPr lang="zh-CN" altLang="en-US" b="1" spc="50" dirty="0" smtClean="0">
              <a:solidFill>
                <a:srgbClr val="FFFFFF">
                  <a:lumMod val="75000"/>
                </a:srgb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1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12" r:id="rId1"/>
    <p:sldLayoutId id="2147485313" r:id="rId2"/>
    <p:sldLayoutId id="2147485314" r:id="rId3"/>
    <p:sldLayoutId id="2147485315" r:id="rId4"/>
    <p:sldLayoutId id="2147485316" r:id="rId5"/>
    <p:sldLayoutId id="2147485317" r:id="rId6"/>
    <p:sldLayoutId id="2147485318" r:id="rId7"/>
    <p:sldLayoutId id="2147485319" r:id="rId8"/>
    <p:sldLayoutId id="2147485320" r:id="rId9"/>
    <p:sldLayoutId id="2147485321" r:id="rId10"/>
    <p:sldLayoutId id="2147485322" r:id="rId11"/>
    <p:sldLayoutId id="2147485323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457200" indent="-457200"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MS PGothic" panose="020B0600070205080204" pitchFamily="34" charset="-128"/>
        </a:defRPr>
      </a:lvl1pPr>
      <a:lvl2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2pPr>
      <a:lvl3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3pPr>
      <a:lvl4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4pPr>
      <a:lvl5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5pPr>
      <a:lvl6pPr marL="9144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6pPr>
      <a:lvl7pPr marL="13716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7pPr>
      <a:lvl8pPr marL="18288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8pPr>
      <a:lvl9pPr marL="22860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34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2"/>
          <p:cNvSpPr>
            <a:spLocks noChangeArrowheads="1"/>
          </p:cNvSpPr>
          <p:nvPr/>
        </p:nvSpPr>
        <p:spPr bwMode="auto">
          <a:xfrm>
            <a:off x="0" y="1700856"/>
            <a:ext cx="9144000" cy="187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麦可思教学</a:t>
            </a:r>
            <a:r>
              <a:rPr lang="zh-CN" altLang="en-US" sz="3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质量管理</a:t>
            </a: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</a:t>
            </a:r>
            <a:endParaRPr lang="en-US" altLang="zh-CN" sz="3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学生</a:t>
            </a: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使用指南</a:t>
            </a:r>
            <a:endParaRPr lang="zh-CN" altLang="en-US" sz="3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2954" y="5013132"/>
            <a:ext cx="9146954" cy="18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en-US" altLang="zh-CN" sz="1400" b="1" dirty="0" smtClean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2018-3-30</a:t>
            </a:r>
            <a:endParaRPr lang="en-US" sz="1400" b="1" dirty="0">
              <a:solidFill>
                <a:srgbClr val="FFFFFF">
                  <a:lumMod val="9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6" name="Picture 4" descr="databymyc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724" y="5229150"/>
            <a:ext cx="1668551" cy="39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289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="" xmlns:a16="http://schemas.microsoft.com/office/drawing/2014/main" id="{105CE5FB-444E-412A-8C3E-D91DF4310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174531"/>
            <a:ext cx="6499225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900" dirty="0">
                <a:solidFill>
                  <a:srgbClr val="072676"/>
                </a:solidFill>
              </a:rPr>
              <a:t>如何登录教学质量管理平台</a:t>
            </a:r>
            <a:endParaRPr lang="en-US" altLang="zh-CN" sz="2000" dirty="0">
              <a:solidFill>
                <a:srgbClr val="072676"/>
              </a:solidFill>
            </a:endParaRPr>
          </a:p>
        </p:txBody>
      </p:sp>
      <p:cxnSp>
        <p:nvCxnSpPr>
          <p:cNvPr id="21" name="直线连接符 38">
            <a:extLst>
              <a:ext uri="{FF2B5EF4-FFF2-40B4-BE49-F238E27FC236}">
                <a16:creationId xmlns="" xmlns:a16="http://schemas.microsoft.com/office/drawing/2014/main" id="{C1E11042-CDBB-4090-9067-D8EC8184425C}"/>
              </a:ext>
            </a:extLst>
          </p:cNvPr>
          <p:cNvCxnSpPr/>
          <p:nvPr/>
        </p:nvCxnSpPr>
        <p:spPr>
          <a:xfrm>
            <a:off x="280988" y="617538"/>
            <a:ext cx="8943975" cy="0"/>
          </a:xfrm>
          <a:prstGeom prst="line">
            <a:avLst/>
          </a:prstGeom>
          <a:ln w="6350" cmpd="sng">
            <a:solidFill>
              <a:srgbClr val="100A46"/>
            </a:solidFill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图形 4">
            <a:extLst>
              <a:ext uri="{FF2B5EF4-FFF2-40B4-BE49-F238E27FC236}">
                <a16:creationId xmlns="" xmlns:a16="http://schemas.microsoft.com/office/drawing/2014/main" id="{36B24D97-84D1-48F8-8213-B7F83885B6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4685" y="2648722"/>
            <a:ext cx="1905000" cy="1905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78B9802-E839-40CB-8C9D-35A75AF178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735" y="1793712"/>
            <a:ext cx="4397612" cy="4397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824685" y="1020959"/>
            <a:ext cx="757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扫码图中二维码，或搜索公众“教学质量管理平台”，关注即可参与评教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280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线连接符 38">
            <a:extLst>
              <a:ext uri="{FF2B5EF4-FFF2-40B4-BE49-F238E27FC236}">
                <a16:creationId xmlns="" xmlns:a16="http://schemas.microsoft.com/office/drawing/2014/main" id="{C1E11042-CDBB-4090-9067-D8EC8184425C}"/>
              </a:ext>
            </a:extLst>
          </p:cNvPr>
          <p:cNvCxnSpPr/>
          <p:nvPr/>
        </p:nvCxnSpPr>
        <p:spPr>
          <a:xfrm>
            <a:off x="240647" y="617538"/>
            <a:ext cx="8943975" cy="0"/>
          </a:xfrm>
          <a:prstGeom prst="line">
            <a:avLst/>
          </a:prstGeom>
          <a:ln w="6350" cmpd="sng">
            <a:solidFill>
              <a:srgbClr val="100A46"/>
            </a:solidFill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3217019-A055-4B98-BC39-A8528DD5D6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1" y="893214"/>
            <a:ext cx="3114799" cy="5528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837" y="771544"/>
            <a:ext cx="3123191" cy="5555116"/>
          </a:xfrm>
          <a:prstGeom prst="rect">
            <a:avLst/>
          </a:prstGeom>
        </p:spPr>
      </p:pic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2B7D73FC-1A00-402F-8A88-C4175D378528}"/>
              </a:ext>
            </a:extLst>
          </p:cNvPr>
          <p:cNvSpPr/>
          <p:nvPr/>
        </p:nvSpPr>
        <p:spPr bwMode="auto">
          <a:xfrm>
            <a:off x="4965700" y="2500131"/>
            <a:ext cx="3657600" cy="439838"/>
          </a:xfrm>
          <a:prstGeom prst="wedgeRoundRectCallout">
            <a:avLst>
              <a:gd name="adj1" fmla="val -53429"/>
              <a:gd name="adj2" fmla="val 41084"/>
              <a:gd name="adj3" fmla="val 16667"/>
            </a:avLst>
          </a:prstGeom>
          <a:solidFill>
            <a:schemeClr val="bg1"/>
          </a:solidFill>
          <a:ln w="19050">
            <a:solidFill>
              <a:srgbClr val="07267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80000" tIns="36000" rIns="180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工号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/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学号，例如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：</a:t>
            </a:r>
            <a:r>
              <a:rPr lang="en-US" altLang="zh-CN" sz="1600" dirty="0" smtClean="0"/>
              <a:t>11310620</a:t>
            </a:r>
            <a:endParaRPr lang="zh-CN" altLang="en-US" sz="1600" dirty="0">
              <a:latin typeface="微软雅黑" pitchFamily="34" charset="-122"/>
              <a:cs typeface="宋体" pitchFamily="2" charset="-122"/>
            </a:endParaRPr>
          </a:p>
        </p:txBody>
      </p:sp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3FAE243C-1F6D-4292-A96B-E945AD04A3D4}"/>
              </a:ext>
            </a:extLst>
          </p:cNvPr>
          <p:cNvSpPr/>
          <p:nvPr/>
        </p:nvSpPr>
        <p:spPr bwMode="auto">
          <a:xfrm>
            <a:off x="4965700" y="3209081"/>
            <a:ext cx="3657600" cy="439838"/>
          </a:xfrm>
          <a:prstGeom prst="wedgeRoundRectCallout">
            <a:avLst>
              <a:gd name="adj1" fmla="val -53745"/>
              <a:gd name="adj2" fmla="val 25295"/>
              <a:gd name="adj3" fmla="val 16667"/>
            </a:avLst>
          </a:prstGeom>
          <a:solidFill>
            <a:schemeClr val="bg1"/>
          </a:solidFill>
          <a:ln w="19050">
            <a:solidFill>
              <a:srgbClr val="07267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80000" tIns="36000" rIns="180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初始密码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6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个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1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，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111111</a:t>
            </a:r>
            <a:endParaRPr lang="zh-CN" altLang="en-US" sz="1600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6" name="对话气泡: 圆角矩形 15">
            <a:extLst>
              <a:ext uri="{FF2B5EF4-FFF2-40B4-BE49-F238E27FC236}">
                <a16:creationId xmlns="" xmlns:a16="http://schemas.microsoft.com/office/drawing/2014/main" id="{3D8AAC47-2863-4E5D-87A1-BB734ADD051A}"/>
              </a:ext>
            </a:extLst>
          </p:cNvPr>
          <p:cNvSpPr/>
          <p:nvPr/>
        </p:nvSpPr>
        <p:spPr bwMode="auto">
          <a:xfrm>
            <a:off x="4965700" y="3871730"/>
            <a:ext cx="3657600" cy="439838"/>
          </a:xfrm>
          <a:prstGeom prst="wedgeRoundRectCallout">
            <a:avLst>
              <a:gd name="adj1" fmla="val -54061"/>
              <a:gd name="adj2" fmla="val -32600"/>
              <a:gd name="adj3" fmla="val 16667"/>
            </a:avLst>
          </a:prstGeom>
          <a:solidFill>
            <a:schemeClr val="bg1"/>
          </a:solidFill>
          <a:ln w="19050">
            <a:solidFill>
              <a:srgbClr val="07267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80000" tIns="36000" rIns="180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学校全称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——</a:t>
            </a:r>
            <a:r>
              <a:rPr lang="zh-CN" altLang="en-US" sz="1600" dirty="0" smtClean="0">
                <a:latin typeface="微软雅黑" pitchFamily="34" charset="-122"/>
                <a:cs typeface="宋体" pitchFamily="2" charset="-122"/>
              </a:rPr>
              <a:t>常州机电职业技术学院</a:t>
            </a:r>
            <a:endParaRPr lang="zh-CN" altLang="en-US" sz="1600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105CE5FB-444E-412A-8C3E-D91DF4310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158381"/>
            <a:ext cx="6499225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900" dirty="0">
                <a:solidFill>
                  <a:srgbClr val="072676"/>
                </a:solidFill>
              </a:rPr>
              <a:t>如何登录教学质量管理平台</a:t>
            </a:r>
            <a:endParaRPr lang="en-US" altLang="zh-CN" sz="2000" dirty="0">
              <a:solidFill>
                <a:srgbClr val="0726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87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线连接符 38">
            <a:extLst>
              <a:ext uri="{FF2B5EF4-FFF2-40B4-BE49-F238E27FC236}">
                <a16:creationId xmlns="" xmlns:a16="http://schemas.microsoft.com/office/drawing/2014/main" id="{6D3F2267-546F-462D-A488-EDE7B9474F9B}"/>
              </a:ext>
            </a:extLst>
          </p:cNvPr>
          <p:cNvCxnSpPr/>
          <p:nvPr/>
        </p:nvCxnSpPr>
        <p:spPr>
          <a:xfrm>
            <a:off x="280988" y="617538"/>
            <a:ext cx="8943975" cy="0"/>
          </a:xfrm>
          <a:prstGeom prst="line">
            <a:avLst/>
          </a:prstGeom>
          <a:ln w="6350" cmpd="sng">
            <a:solidFill>
              <a:srgbClr val="100A46"/>
            </a:solidFill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926" name="Rectangle 2">
            <a:extLst>
              <a:ext uri="{FF2B5EF4-FFF2-40B4-BE49-F238E27FC236}">
                <a16:creationId xmlns="" xmlns:a16="http://schemas.microsoft.com/office/drawing/2014/main" id="{8C49E0AF-7ED0-4CB7-9A04-800AA7373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125413"/>
            <a:ext cx="61468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900" dirty="0" smtClean="0">
                <a:solidFill>
                  <a:srgbClr val="072676"/>
                </a:solidFill>
                <a:latin typeface="微软雅黑" panose="020B0503020204020204" pitchFamily="34" charset="-122"/>
              </a:rPr>
              <a:t>如何参与评价</a:t>
            </a:r>
            <a:endParaRPr lang="zh-CN" altLang="en-US" sz="2900" dirty="0">
              <a:solidFill>
                <a:srgbClr val="072676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58" y="1626110"/>
            <a:ext cx="2673422" cy="475512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1626110"/>
            <a:ext cx="2671044" cy="47551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585787" y="798659"/>
            <a:ext cx="7965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未评任务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，即可参与评价，如有疑问，可在公众号首页回复“帮助”查看使用指南。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招生主题">
  <a:themeElements>
    <a:clrScheme name="自定义 3">
      <a:dk1>
        <a:sysClr val="windowText" lastClr="000000"/>
      </a:dk1>
      <a:lt1>
        <a:sysClr val="window" lastClr="FFFFFF"/>
      </a:lt1>
      <a:dk2>
        <a:srgbClr val="3498DB"/>
      </a:dk2>
      <a:lt2>
        <a:srgbClr val="EEECE1"/>
      </a:lt2>
      <a:accent1>
        <a:srgbClr val="4F81BD"/>
      </a:accent1>
      <a:accent2>
        <a:srgbClr val="C0392B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 w="9525">
          <a:noFill/>
          <a:miter lim="800000"/>
          <a:headEnd/>
          <a:tailEnd/>
        </a:ln>
      </a:spPr>
      <a:bodyPr vert="horz" wrap="square" lIns="180000" tIns="36000" rIns="180000" bIns="36000" numCol="1" anchor="t" anchorCtr="0" compatLnSpc="1">
        <a:prstTxWarp prst="textNoShape">
          <a:avLst/>
        </a:prstTxWarp>
        <a:spAutoFit/>
      </a:bodyPr>
      <a:lstStyle>
        <a:defPPr algn="ctr" fontAlgn="base">
          <a:spcBef>
            <a:spcPct val="0"/>
          </a:spcBef>
          <a:spcAft>
            <a:spcPct val="0"/>
          </a:spcAft>
          <a:defRPr sz="1600" dirty="0" smtClean="0">
            <a:solidFill>
              <a:schemeClr val="bg1"/>
            </a:solidFill>
            <a:latin typeface="微软雅黑" pitchFamily="34" charset="-122"/>
            <a:ea typeface="微软雅黑" pitchFamily="34" charset="-122"/>
            <a:cs typeface="宋体" pitchFamily="2" charset="-122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招生主题">
  <a:themeElements>
    <a:clrScheme name="">
      <a:dk1>
        <a:srgbClr val="000000"/>
      </a:dk1>
      <a:lt1>
        <a:srgbClr val="FFFFFF"/>
      </a:lt1>
      <a:dk2>
        <a:srgbClr val="3498DB"/>
      </a:dk2>
      <a:lt2>
        <a:srgbClr val="EEECE1"/>
      </a:lt2>
      <a:accent1>
        <a:srgbClr val="4F81BD"/>
      </a:accent1>
      <a:accent2>
        <a:srgbClr val="C0392B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3326"/>
      </a:accent6>
      <a:hlink>
        <a:srgbClr val="0000FF"/>
      </a:hlink>
      <a:folHlink>
        <a:srgbClr val="800080"/>
      </a:folHlink>
    </a:clrScheme>
    <a:fontScheme name="招生主题">
      <a:majorFont>
        <a:latin typeface="Verdana"/>
        <a:ea typeface="MS PGothic"/>
        <a:cs typeface=""/>
      </a:majorFont>
      <a:minorFont>
        <a:latin typeface="Verdana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System.Storyboarding.Common.TextInput" Revision="1" Stencil="System.Storyboarding.Common" StencilVersion="0.1"/>
</Control>
</file>

<file path=customXml/itemProps1.xml><?xml version="1.0" encoding="utf-8"?>
<ds:datastoreItem xmlns:ds="http://schemas.openxmlformats.org/officeDocument/2006/customXml" ds:itemID="{043D8DCB-0482-4C9D-AB9B-76FB5C6929BD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招生主题</Template>
  <TotalTime>23433</TotalTime>
  <Words>175</Words>
  <Application>Microsoft Office PowerPoint</Application>
  <PresentationFormat>全屏显示(4:3)</PresentationFormat>
  <Paragraphs>29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MS PGothic</vt:lpstr>
      <vt:lpstr>黑体</vt:lpstr>
      <vt:lpstr>宋体</vt:lpstr>
      <vt:lpstr>微软雅黑</vt:lpstr>
      <vt:lpstr>Arial</vt:lpstr>
      <vt:lpstr>Calibri</vt:lpstr>
      <vt:lpstr>Verdana</vt:lpstr>
      <vt:lpstr>7_招生主题</vt:lpstr>
      <vt:lpstr>招生主题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教学评价年度报告</dc:title>
  <dc:creator>LuoJing</dc:creator>
  <cp:lastModifiedBy>MyCOS-LuTing</cp:lastModifiedBy>
  <cp:revision>922</cp:revision>
  <dcterms:created xsi:type="dcterms:W3CDTF">2013-10-22T01:33:44Z</dcterms:created>
  <dcterms:modified xsi:type="dcterms:W3CDTF">2018-03-29T08:06:21Z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