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767" r:id="rId3"/>
    <p:sldId id="826" r:id="rId4"/>
    <p:sldId id="817" r:id="rId5"/>
    <p:sldId id="803" r:id="rId6"/>
    <p:sldId id="804" r:id="rId7"/>
    <p:sldId id="805" r:id="rId8"/>
    <p:sldId id="806" r:id="rId9"/>
    <p:sldId id="808" r:id="rId10"/>
    <p:sldId id="818" r:id="rId11"/>
    <p:sldId id="819" r:id="rId12"/>
    <p:sldId id="820" r:id="rId13"/>
    <p:sldId id="821" r:id="rId14"/>
    <p:sldId id="822" r:id="rId15"/>
    <p:sldId id="823" r:id="rId16"/>
    <p:sldId id="824" r:id="rId17"/>
    <p:sldId id="811" r:id="rId18"/>
    <p:sldId id="825" r:id="rId19"/>
    <p:sldId id="686" r:id="rId20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71">
          <p15:clr>
            <a:srgbClr val="A4A3A4"/>
          </p15:clr>
        </p15:guide>
        <p15:guide id="2" pos="480">
          <p15:clr>
            <a:srgbClr val="A4A3A4"/>
          </p15:clr>
        </p15:guide>
        <p15:guide id="3" orient="horz" pos="370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王龙" initials="wlong" lastIdx="3" clrIdx="0"/>
  <p:cmAuthor id="2" name="MyCOS-LuTing" initials="M" lastIdx="19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44D73"/>
    <a:srgbClr val="353537"/>
    <a:srgbClr val="0F243E"/>
    <a:srgbClr val="304A6A"/>
    <a:srgbClr val="FFE0C1"/>
    <a:srgbClr val="FFFFCC"/>
    <a:srgbClr val="FFCCCC"/>
    <a:srgbClr val="CCECFF"/>
    <a:srgbClr val="EAEAEA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68" autoAdjust="0"/>
    <p:restoredTop sz="90764" autoAdjust="0"/>
  </p:normalViewPr>
  <p:slideViewPr>
    <p:cSldViewPr>
      <p:cViewPr varScale="1">
        <p:scale>
          <a:sx n="105" d="100"/>
          <a:sy n="105" d="100"/>
        </p:scale>
        <p:origin x="2058" y="108"/>
      </p:cViewPr>
      <p:guideLst>
        <p:guide orient="horz" pos="1171"/>
        <p:guide pos="480"/>
        <p:guide orient="horz" pos="370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2030"/>
    </p:cViewPr>
  </p:sorterViewPr>
  <p:gridSpacing cx="72006" cy="7200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AD2BE12-1AA4-40E4-84A9-9F2C29D1250B}" type="datetime1">
              <a:rPr lang="zh-CN" altLang="en-US"/>
              <a:t>2018/3/29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96F39FA-3964-4802-98E3-5F234432D78D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61730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099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fld id="{59D8C8CB-047D-48F4-BCB3-4D479F31AD08}" type="datetime1">
              <a:rPr lang="zh-CN" altLang="en-US"/>
              <a:t>2018/3/29</a:t>
            </a:fld>
            <a:endParaRPr lang="zh-CN" altLang="en-US" sz="1200"/>
          </a:p>
        </p:txBody>
      </p:sp>
      <p:sp>
        <p:nvSpPr>
          <p:cNvPr id="2052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371600" y="1143000"/>
            <a:ext cx="41148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</p:sp>
      <p:sp>
        <p:nvSpPr>
          <p:cNvPr id="4101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zh-CN" altLang="en-US" smtClean="0"/>
              <a:t>单击此处编辑母版文本样式</a:t>
            </a:r>
          </a:p>
          <a:p>
            <a:pPr>
              <a:defRPr/>
            </a:pPr>
            <a:r>
              <a:rPr lang="zh-CN" altLang="en-US" smtClean="0"/>
              <a:t>第二级</a:t>
            </a:r>
          </a:p>
          <a:p>
            <a:pPr>
              <a:defRPr/>
            </a:pPr>
            <a:r>
              <a:rPr lang="zh-CN" altLang="en-US" smtClean="0"/>
              <a:t>第三级</a:t>
            </a:r>
          </a:p>
          <a:p>
            <a:pPr>
              <a:defRPr/>
            </a:pPr>
            <a:r>
              <a:rPr lang="zh-CN" altLang="en-US" smtClean="0"/>
              <a:t>第四级</a:t>
            </a:r>
          </a:p>
          <a:p>
            <a:pPr>
              <a:defRPr/>
            </a:pPr>
            <a:r>
              <a:rPr lang="zh-CN" altLang="en-US" smtClean="0"/>
              <a:t>第五级</a:t>
            </a:r>
          </a:p>
        </p:txBody>
      </p:sp>
      <p:sp>
        <p:nvSpPr>
          <p:cNvPr id="4102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103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fld id="{0DCC4653-2713-468B-AF0E-4DF014FA124E}" type="slidenum">
              <a:rPr lang="zh-CN" altLang="en-US"/>
              <a:t>‹#›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555540765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59D8C8CB-047D-48F4-BCB3-4D479F31AD08}" type="datetime1">
              <a:rPr lang="zh-CN" altLang="en-US" smtClean="0"/>
              <a:t>2018/3/29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DCC4653-2713-468B-AF0E-4DF014FA124E}" type="slidenum">
              <a:rPr lang="zh-CN" altLang="en-US" smtClean="0"/>
              <a:t>1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072609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6148" name="日期占位符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3E8DF234-0CDB-483D-8B8B-9EE36A3A8DCD}" type="datetime1">
              <a:rPr lang="zh-CN" altLang="en-US" smtClean="0">
                <a:solidFill>
                  <a:srgbClr val="000000"/>
                </a:solidFill>
              </a:rPr>
              <a:t>2018/3/29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  <p:sp>
        <p:nvSpPr>
          <p:cNvPr id="6149" name="灯片编号占位符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7934664D-CE7B-4437-B43A-3784395E99C2}" type="slidenum">
              <a:rPr lang="zh-CN" altLang="en-US" smtClean="0">
                <a:solidFill>
                  <a:srgbClr val="000000"/>
                </a:solidFill>
              </a:rPr>
              <a:t>10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7229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6148" name="日期占位符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3E8DF234-0CDB-483D-8B8B-9EE36A3A8DCD}" type="datetime1">
              <a:rPr lang="zh-CN" altLang="en-US" smtClean="0">
                <a:solidFill>
                  <a:srgbClr val="000000"/>
                </a:solidFill>
              </a:rPr>
              <a:t>2018/3/29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  <p:sp>
        <p:nvSpPr>
          <p:cNvPr id="6149" name="灯片编号占位符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7934664D-CE7B-4437-B43A-3784395E99C2}" type="slidenum">
              <a:rPr lang="zh-CN" altLang="en-US" smtClean="0">
                <a:solidFill>
                  <a:srgbClr val="000000"/>
                </a:solidFill>
              </a:rPr>
              <a:t>11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1306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6148" name="日期占位符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3E8DF234-0CDB-483D-8B8B-9EE36A3A8DCD}" type="datetime1">
              <a:rPr lang="zh-CN" altLang="en-US" smtClean="0">
                <a:solidFill>
                  <a:srgbClr val="000000"/>
                </a:solidFill>
              </a:rPr>
              <a:t>2018/3/29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  <p:sp>
        <p:nvSpPr>
          <p:cNvPr id="6149" name="灯片编号占位符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7934664D-CE7B-4437-B43A-3784395E99C2}" type="slidenum">
              <a:rPr lang="zh-CN" altLang="en-US" smtClean="0">
                <a:solidFill>
                  <a:srgbClr val="000000"/>
                </a:solidFill>
              </a:rPr>
              <a:t>12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4093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6148" name="日期占位符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3E8DF234-0CDB-483D-8B8B-9EE36A3A8DCD}" type="datetime1">
              <a:rPr lang="zh-CN" altLang="en-US" smtClean="0">
                <a:solidFill>
                  <a:srgbClr val="000000"/>
                </a:solidFill>
              </a:rPr>
              <a:t>2018/3/29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  <p:sp>
        <p:nvSpPr>
          <p:cNvPr id="6149" name="灯片编号占位符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7934664D-CE7B-4437-B43A-3784395E99C2}" type="slidenum">
              <a:rPr lang="zh-CN" altLang="en-US" smtClean="0">
                <a:solidFill>
                  <a:srgbClr val="000000"/>
                </a:solidFill>
              </a:rPr>
              <a:t>13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7488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6148" name="日期占位符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3E8DF234-0CDB-483D-8B8B-9EE36A3A8DCD}" type="datetime1">
              <a:rPr lang="zh-CN" altLang="en-US" smtClean="0">
                <a:solidFill>
                  <a:srgbClr val="000000"/>
                </a:solidFill>
              </a:rPr>
              <a:t>2018/3/29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  <p:sp>
        <p:nvSpPr>
          <p:cNvPr id="6149" name="灯片编号占位符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7934664D-CE7B-4437-B43A-3784395E99C2}" type="slidenum">
              <a:rPr lang="zh-CN" altLang="en-US" smtClean="0">
                <a:solidFill>
                  <a:srgbClr val="000000"/>
                </a:solidFill>
              </a:rPr>
              <a:t>14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5738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6148" name="日期占位符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3E8DF234-0CDB-483D-8B8B-9EE36A3A8DCD}" type="datetime1">
              <a:rPr lang="zh-CN" altLang="en-US" smtClean="0">
                <a:solidFill>
                  <a:srgbClr val="000000"/>
                </a:solidFill>
              </a:rPr>
              <a:t>2018/3/29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  <p:sp>
        <p:nvSpPr>
          <p:cNvPr id="6149" name="灯片编号占位符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7934664D-CE7B-4437-B43A-3784395E99C2}" type="slidenum">
              <a:rPr lang="zh-CN" altLang="en-US" smtClean="0">
                <a:solidFill>
                  <a:srgbClr val="000000"/>
                </a:solidFill>
              </a:rPr>
              <a:t>15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6373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6148" name="日期占位符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3E8DF234-0CDB-483D-8B8B-9EE36A3A8DCD}" type="datetime1">
              <a:rPr lang="zh-CN" altLang="en-US" smtClean="0">
                <a:solidFill>
                  <a:srgbClr val="000000"/>
                </a:solidFill>
              </a:rPr>
              <a:t>2018/3/29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  <p:sp>
        <p:nvSpPr>
          <p:cNvPr id="6149" name="灯片编号占位符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7934664D-CE7B-4437-B43A-3784395E99C2}" type="slidenum">
              <a:rPr lang="zh-CN" altLang="en-US" smtClean="0">
                <a:solidFill>
                  <a:srgbClr val="000000"/>
                </a:solidFill>
              </a:rPr>
              <a:t>16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5305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6148" name="日期占位符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3E8DF234-0CDB-483D-8B8B-9EE36A3A8DCD}" type="datetime1">
              <a:rPr lang="zh-CN" altLang="en-US" smtClean="0">
                <a:solidFill>
                  <a:srgbClr val="000000"/>
                </a:solidFill>
              </a:rPr>
              <a:t>2018/3/29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  <p:sp>
        <p:nvSpPr>
          <p:cNvPr id="6149" name="灯片编号占位符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7934664D-CE7B-4437-B43A-3784395E99C2}" type="slidenum">
              <a:rPr lang="zh-CN" altLang="en-US" smtClean="0">
                <a:solidFill>
                  <a:srgbClr val="000000"/>
                </a:solidFill>
              </a:rPr>
              <a:t>17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363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6148" name="日期占位符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3E8DF234-0CDB-483D-8B8B-9EE36A3A8DCD}" type="datetime1">
              <a:rPr lang="zh-CN" altLang="en-US" smtClean="0">
                <a:solidFill>
                  <a:srgbClr val="000000"/>
                </a:solidFill>
              </a:rPr>
              <a:t>2018/3/29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  <p:sp>
        <p:nvSpPr>
          <p:cNvPr id="6149" name="灯片编号占位符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7934664D-CE7B-4437-B43A-3784395E99C2}" type="slidenum">
              <a:rPr lang="zh-CN" altLang="en-US" smtClean="0">
                <a:solidFill>
                  <a:srgbClr val="000000"/>
                </a:solidFill>
              </a:rPr>
              <a:t>18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4943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6148" name="日期占位符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3E8DF234-0CDB-483D-8B8B-9EE36A3A8DCD}" type="datetime1">
              <a:rPr lang="zh-CN" altLang="en-US" smtClean="0"/>
              <a:t>2018/3/29</a:t>
            </a:fld>
            <a:endParaRPr lang="zh-CN" altLang="en-US" sz="1200" smtClean="0"/>
          </a:p>
        </p:txBody>
      </p:sp>
      <p:sp>
        <p:nvSpPr>
          <p:cNvPr id="6149" name="灯片编号占位符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7934664D-CE7B-4437-B43A-3784395E99C2}" type="slidenum">
              <a:rPr lang="zh-CN" altLang="en-US" smtClean="0"/>
              <a:t>2</a:t>
            </a:fld>
            <a:endParaRPr lang="zh-CN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7268204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6148" name="日期占位符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3E8DF234-0CDB-483D-8B8B-9EE36A3A8DCD}" type="datetime1">
              <a:rPr lang="zh-CN" altLang="en-US" smtClean="0">
                <a:solidFill>
                  <a:srgbClr val="000000"/>
                </a:solidFill>
              </a:rPr>
              <a:pPr/>
              <a:t>2018/3/29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  <p:sp>
        <p:nvSpPr>
          <p:cNvPr id="6149" name="灯片编号占位符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7934664D-CE7B-4437-B43A-3784395E99C2}" type="slidenum">
              <a:rPr lang="zh-CN" altLang="en-US" smtClean="0">
                <a:solidFill>
                  <a:srgbClr val="000000"/>
                </a:solidFill>
              </a:rPr>
              <a:pPr/>
              <a:t>3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8377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6148" name="日期占位符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3E8DF234-0CDB-483D-8B8B-9EE36A3A8DCD}" type="datetime1">
              <a:rPr lang="zh-CN" altLang="en-US" smtClean="0">
                <a:solidFill>
                  <a:srgbClr val="000000"/>
                </a:solidFill>
              </a:rPr>
              <a:t>2018/3/29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  <p:sp>
        <p:nvSpPr>
          <p:cNvPr id="6149" name="灯片编号占位符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7934664D-CE7B-4437-B43A-3784395E99C2}" type="slidenum">
              <a:rPr lang="zh-CN" altLang="en-US" smtClean="0">
                <a:solidFill>
                  <a:srgbClr val="000000"/>
                </a:solidFill>
              </a:rPr>
              <a:t>4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24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6148" name="日期占位符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3E8DF234-0CDB-483D-8B8B-9EE36A3A8DCD}" type="datetime1">
              <a:rPr lang="zh-CN" altLang="en-US" smtClean="0">
                <a:solidFill>
                  <a:srgbClr val="000000"/>
                </a:solidFill>
              </a:rPr>
              <a:t>2018/3/29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  <p:sp>
        <p:nvSpPr>
          <p:cNvPr id="6149" name="灯片编号占位符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7934664D-CE7B-4437-B43A-3784395E99C2}" type="slidenum">
              <a:rPr lang="zh-CN" altLang="en-US" smtClean="0">
                <a:solidFill>
                  <a:srgbClr val="000000"/>
                </a:solidFill>
              </a:rPr>
              <a:t>5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4870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6148" name="日期占位符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3E8DF234-0CDB-483D-8B8B-9EE36A3A8DCD}" type="datetime1">
              <a:rPr lang="zh-CN" altLang="en-US" smtClean="0">
                <a:solidFill>
                  <a:srgbClr val="000000"/>
                </a:solidFill>
              </a:rPr>
              <a:t>2018/3/29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  <p:sp>
        <p:nvSpPr>
          <p:cNvPr id="6149" name="灯片编号占位符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7934664D-CE7B-4437-B43A-3784395E99C2}" type="slidenum">
              <a:rPr lang="zh-CN" altLang="en-US" smtClean="0">
                <a:solidFill>
                  <a:srgbClr val="000000"/>
                </a:solidFill>
              </a:rPr>
              <a:t>6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1148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6148" name="日期占位符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3E8DF234-0CDB-483D-8B8B-9EE36A3A8DCD}" type="datetime1">
              <a:rPr lang="zh-CN" altLang="en-US" smtClean="0">
                <a:solidFill>
                  <a:srgbClr val="000000"/>
                </a:solidFill>
              </a:rPr>
              <a:t>2018/3/29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  <p:sp>
        <p:nvSpPr>
          <p:cNvPr id="6149" name="灯片编号占位符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7934664D-CE7B-4437-B43A-3784395E99C2}" type="slidenum">
              <a:rPr lang="zh-CN" altLang="en-US" smtClean="0">
                <a:solidFill>
                  <a:srgbClr val="000000"/>
                </a:solidFill>
              </a:rPr>
              <a:t>7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2141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6148" name="日期占位符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3E8DF234-0CDB-483D-8B8B-9EE36A3A8DCD}" type="datetime1">
              <a:rPr lang="zh-CN" altLang="en-US" smtClean="0">
                <a:solidFill>
                  <a:srgbClr val="000000"/>
                </a:solidFill>
              </a:rPr>
              <a:t>2018/3/29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  <p:sp>
        <p:nvSpPr>
          <p:cNvPr id="6149" name="灯片编号占位符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7934664D-CE7B-4437-B43A-3784395E99C2}" type="slidenum">
              <a:rPr lang="zh-CN" altLang="en-US" smtClean="0">
                <a:solidFill>
                  <a:srgbClr val="000000"/>
                </a:solidFill>
              </a:rPr>
              <a:t>8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7908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6148" name="日期占位符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3E8DF234-0CDB-483D-8B8B-9EE36A3A8DCD}" type="datetime1">
              <a:rPr lang="zh-CN" altLang="en-US" smtClean="0">
                <a:solidFill>
                  <a:srgbClr val="000000"/>
                </a:solidFill>
              </a:rPr>
              <a:t>2018/3/29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  <p:sp>
        <p:nvSpPr>
          <p:cNvPr id="6149" name="灯片编号占位符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7934664D-CE7B-4437-B43A-3784395E99C2}" type="slidenum">
              <a:rPr lang="zh-CN" altLang="en-US" smtClean="0">
                <a:solidFill>
                  <a:srgbClr val="000000"/>
                </a:solidFill>
              </a:rPr>
              <a:t>9</a:t>
            </a:fld>
            <a:endParaRPr lang="zh-CN" altLang="en-US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964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 31"/>
          <p:cNvGrpSpPr>
            <a:grpSpLocks noChangeAspect="1"/>
          </p:cNvGrpSpPr>
          <p:nvPr/>
        </p:nvGrpSpPr>
        <p:grpSpPr bwMode="auto">
          <a:xfrm>
            <a:off x="0" y="316"/>
            <a:ext cx="9144000" cy="6857684"/>
            <a:chOff x="0" y="0"/>
            <a:chExt cx="9144000" cy="6858000"/>
          </a:xfrm>
        </p:grpSpPr>
        <p:pic>
          <p:nvPicPr>
            <p:cNvPr id="12" name="Picture 2" descr="C:\Users\hd\Desktop\PPT背景图副本2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2" descr="C:\Users\hd\Desktop\PPT背景图副本2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759" t="91396" r="24211" b="3749"/>
            <a:stretch>
              <a:fillRect/>
            </a:stretch>
          </p:blipFill>
          <p:spPr bwMode="auto">
            <a:xfrm>
              <a:off x="6833955" y="6304076"/>
              <a:ext cx="2197063" cy="3327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Picture 2" descr="C:\Users\hd\Desktop\PPT背景图副本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91" r="28705" b="92473"/>
          <a:stretch>
            <a:fillRect/>
          </a:stretch>
        </p:blipFill>
        <p:spPr bwMode="auto">
          <a:xfrm>
            <a:off x="5687785" y="110080"/>
            <a:ext cx="3383643" cy="516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30" descr="麦可思研究院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1960" y="-30163"/>
            <a:ext cx="2059341" cy="792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pic>
        <p:nvPicPr>
          <p:cNvPr id="6" name="图片 30" descr="麦可思研究院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1960" y="-30163"/>
            <a:ext cx="2059341" cy="792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MS PGothic" panose="020B0600070205080204" pitchFamily="34" charset="-128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30" descr="麦可思研究院.jpg"/>
          <p:cNvPicPr>
            <a:picLocks noChangeAspect="1" noChangeArrowheads="1"/>
          </p:cNvPicPr>
          <p:nvPr userDrawn="1"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1960" y="-30163"/>
            <a:ext cx="2059341" cy="792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 28"/>
          <p:cNvGrpSpPr>
            <a:grpSpLocks noChangeAspect="1"/>
          </p:cNvGrpSpPr>
          <p:nvPr userDrawn="1"/>
        </p:nvGrpSpPr>
        <p:grpSpPr bwMode="auto">
          <a:xfrm>
            <a:off x="5687785" y="-30163"/>
            <a:ext cx="3456215" cy="792018"/>
            <a:chOff x="5687785" y="0"/>
            <a:chExt cx="3456215" cy="792054"/>
          </a:xfrm>
        </p:grpSpPr>
        <p:grpSp>
          <p:nvGrpSpPr>
            <p:cNvPr id="4" name="组 29"/>
            <p:cNvGrpSpPr>
              <a:grpSpLocks noChangeAspect="1"/>
            </p:cNvGrpSpPr>
            <p:nvPr/>
          </p:nvGrpSpPr>
          <p:grpSpPr bwMode="auto">
            <a:xfrm>
              <a:off x="5687785" y="30480"/>
              <a:ext cx="3456215" cy="692488"/>
              <a:chOff x="5687785" y="0"/>
              <a:chExt cx="3456215" cy="692488"/>
            </a:xfrm>
          </p:grpSpPr>
          <p:pic>
            <p:nvPicPr>
              <p:cNvPr id="8" name="Picture 2" descr="C:\Users\hd\Desktop\PPT背景图副本2.jpg"/>
              <p:cNvPicPr>
                <a:picLocks noChangeAspect="1" noChangeArrowheads="1"/>
              </p:cNvPicPr>
              <p:nvPr/>
            </p:nvPicPr>
            <p:blipFill rotWithShape="1"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3624" b="89902"/>
              <a:stretch>
                <a:fillRect/>
              </a:stretch>
            </p:blipFill>
            <p:spPr bwMode="auto">
              <a:xfrm>
                <a:off x="6732180" y="0"/>
                <a:ext cx="2411820" cy="6924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" name="Picture 2" descr="C:\Users\hd\Desktop\PPT背景图副本2.jpg"/>
              <p:cNvPicPr>
                <a:picLocks noChangeAspect="1" noChangeArrowheads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4291" r="28705" b="92473"/>
              <a:stretch>
                <a:fillRect/>
              </a:stretch>
            </p:blipFill>
            <p:spPr bwMode="auto">
              <a:xfrm>
                <a:off x="5687785" y="109769"/>
                <a:ext cx="3383643" cy="5161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5" name="图片 30" descr="麦可思研究院.jpg"/>
            <p:cNvPicPr>
              <a:picLocks noChangeAspect="1" noChangeArrowheads="1"/>
            </p:cNvPicPr>
            <p:nvPr/>
          </p:nvPicPr>
          <p:blipFill>
            <a:blip r:embed="rId1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71960" y="0"/>
              <a:ext cx="2059341" cy="792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矩形 11"/>
          <p:cNvSpPr/>
          <p:nvPr userDrawn="1"/>
        </p:nvSpPr>
        <p:spPr bwMode="auto">
          <a:xfrm>
            <a:off x="13439" y="6525258"/>
            <a:ext cx="9117861" cy="216018"/>
          </a:xfrm>
          <a:prstGeom prst="rect">
            <a:avLst/>
          </a:prstGeom>
          <a:solidFill>
            <a:srgbClr val="35353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700" b="1" i="0" u="none" strike="noStrike" cap="none" spc="50" normalizeH="0" baseline="0" dirty="0" smtClean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3616159" y="6448601"/>
            <a:ext cx="18989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en-US" altLang="zh-CN" sz="1800" b="1" i="0" u="none" strike="noStrike" cap="none" spc="50" normalizeH="0" baseline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www.mycos.com</a:t>
            </a:r>
            <a:endParaRPr kumimoji="0" lang="zh-CN" altLang="en-US" sz="1800" b="1" i="0" u="none" strike="noStrike" cap="none" spc="50" normalizeH="0" baseline="0" dirty="0" smtClean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marL="457200" indent="-457200"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  <a:sym typeface="MS PGothic" panose="020B0600070205080204" pitchFamily="34" charset="-128"/>
        </a:defRPr>
      </a:lvl1pPr>
      <a:lvl2pPr marL="457200" indent="-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MS PGothic" panose="020B0600070205080204" pitchFamily="34" charset="-128"/>
          <a:sym typeface="MS PGothic" panose="020B0600070205080204" pitchFamily="34" charset="-128"/>
        </a:defRPr>
      </a:lvl2pPr>
      <a:lvl3pPr marL="457200" indent="-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MS PGothic" panose="020B0600070205080204" pitchFamily="34" charset="-128"/>
          <a:sym typeface="MS PGothic" panose="020B0600070205080204" pitchFamily="34" charset="-128"/>
        </a:defRPr>
      </a:lvl3pPr>
      <a:lvl4pPr marL="457200" indent="-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MS PGothic" panose="020B0600070205080204" pitchFamily="34" charset="-128"/>
          <a:sym typeface="MS PGothic" panose="020B0600070205080204" pitchFamily="34" charset="-128"/>
        </a:defRPr>
      </a:lvl4pPr>
      <a:lvl5pPr marL="457200" indent="-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MS PGothic" panose="020B0600070205080204" pitchFamily="34" charset="-128"/>
          <a:sym typeface="MS PGothic" panose="020B0600070205080204" pitchFamily="34" charset="-128"/>
        </a:defRPr>
      </a:lvl5pPr>
      <a:lvl6pPr marL="914400" indent="-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MS PGothic" panose="020B0600070205080204" pitchFamily="34" charset="-128"/>
          <a:sym typeface="MS PGothic" panose="020B0600070205080204" pitchFamily="34" charset="-128"/>
        </a:defRPr>
      </a:lvl6pPr>
      <a:lvl7pPr marL="1371600" indent="-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MS PGothic" panose="020B0600070205080204" pitchFamily="34" charset="-128"/>
          <a:sym typeface="MS PGothic" panose="020B0600070205080204" pitchFamily="34" charset="-128"/>
        </a:defRPr>
      </a:lvl7pPr>
      <a:lvl8pPr marL="1828800" indent="-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MS PGothic" panose="020B0600070205080204" pitchFamily="34" charset="-128"/>
          <a:sym typeface="MS PGothic" panose="020B0600070205080204" pitchFamily="34" charset="-128"/>
        </a:defRPr>
      </a:lvl8pPr>
      <a:lvl9pPr marL="2286000" indent="-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MS PGothic" panose="020B0600070205080204" pitchFamily="34" charset="-128"/>
          <a:sym typeface="MS PGothic" panose="020B0600070205080204" pitchFamily="34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MS PGothic" panose="020B0600070205080204" pitchFamily="34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  <a:sym typeface="MS PGothic" panose="020B0600070205080204" pitchFamily="34" charset="-128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MS PGothic" panose="020B0600070205080204" pitchFamily="34" charset="-128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  <a:sym typeface="MS PGothic" panose="020B0600070205080204" pitchFamily="34" charset="-128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MS PGothic" panose="020B0600070205080204" pitchFamily="34" charset="-128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1" name="Rectangle 2"/>
          <p:cNvSpPr>
            <a:spLocks noChangeArrowheads="1"/>
          </p:cNvSpPr>
          <p:nvPr/>
        </p:nvSpPr>
        <p:spPr bwMode="auto">
          <a:xfrm>
            <a:off x="0" y="1700856"/>
            <a:ext cx="9144000" cy="1872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7000"/>
              </a:lnSpc>
              <a:buFont typeface="Arial" panose="020B0604020202020204" pitchFamily="34" charset="0"/>
              <a:buNone/>
            </a:pPr>
            <a:r>
              <a:rPr lang="zh-CN" altLang="en-US" sz="3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麦可思教学</a:t>
            </a:r>
            <a:r>
              <a:rPr lang="zh-CN" altLang="en-US" sz="3600" b="1" dirty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质量管理</a:t>
            </a:r>
            <a:r>
              <a:rPr lang="zh-CN" altLang="en-US" sz="3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平台使用指南</a:t>
            </a:r>
          </a:p>
          <a:p>
            <a:pPr algn="ctr" eaLnBrk="1" hangingPunct="1">
              <a:lnSpc>
                <a:spcPct val="137000"/>
              </a:lnSpc>
              <a:buFont typeface="Arial" panose="020B0604020202020204" pitchFamily="34" charset="0"/>
              <a:buNone/>
            </a:pPr>
            <a:r>
              <a:rPr lang="zh-CN" altLang="en-US" sz="3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院系管理员版</a:t>
            </a:r>
            <a:endParaRPr lang="zh-CN" altLang="en-US" sz="3600" b="1" dirty="0">
              <a:solidFill>
                <a:srgbClr val="15335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-2954" y="5013132"/>
            <a:ext cx="9146954" cy="18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7000"/>
              </a:lnSpc>
              <a:buFont typeface="Arial" panose="020B0604020202020204" pitchFamily="34" charset="0"/>
              <a:buNone/>
            </a:pPr>
            <a:r>
              <a:rPr lang="en-US" altLang="zh-CN" sz="14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2018-3-30</a:t>
            </a:r>
            <a:endParaRPr lang="en-US" sz="14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16" name="Picture 4" descr="databymyc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7724" y="5229150"/>
            <a:ext cx="1668551" cy="39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25425" y="124525"/>
            <a:ext cx="6146800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如何发起</a:t>
            </a:r>
            <a:r>
              <a:rPr lang="zh-CN" altLang="en-US" sz="2900" b="1" dirty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院系</a:t>
            </a:r>
            <a:r>
              <a:rPr lang="zh-CN" altLang="en-US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评价任务</a:t>
            </a:r>
            <a:endParaRPr lang="zh-CN" altLang="en-US" sz="2900" b="1" dirty="0" smtClean="0">
              <a:solidFill>
                <a:srgbClr val="1533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3" name="直线连接符 38"/>
          <p:cNvSpPr>
            <a:spLocks noChangeShapeType="1"/>
          </p:cNvSpPr>
          <p:nvPr/>
        </p:nvSpPr>
        <p:spPr bwMode="auto">
          <a:xfrm>
            <a:off x="280988" y="615950"/>
            <a:ext cx="8943975" cy="1588"/>
          </a:xfrm>
          <a:prstGeom prst="line">
            <a:avLst/>
          </a:prstGeom>
          <a:noFill/>
          <a:ln w="6350">
            <a:solidFill>
              <a:srgbClr val="100A46"/>
            </a:solidFill>
            <a:bevel/>
            <a:head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11670" y="915843"/>
            <a:ext cx="46998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引用编辑好的问卷模板可直接点击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下一步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682" y="1646177"/>
            <a:ext cx="7373415" cy="4608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7107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25425" y="124525"/>
            <a:ext cx="6146800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如何发起</a:t>
            </a:r>
            <a:r>
              <a:rPr lang="zh-CN" altLang="en-US" sz="2900" b="1" dirty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院系</a:t>
            </a:r>
            <a:r>
              <a:rPr lang="zh-CN" altLang="en-US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评价任务</a:t>
            </a:r>
            <a:endParaRPr lang="zh-CN" altLang="en-US" sz="2900" b="1" dirty="0" smtClean="0">
              <a:solidFill>
                <a:srgbClr val="1533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3" name="直线连接符 38"/>
          <p:cNvSpPr>
            <a:spLocks noChangeShapeType="1"/>
          </p:cNvSpPr>
          <p:nvPr/>
        </p:nvSpPr>
        <p:spPr bwMode="auto">
          <a:xfrm>
            <a:off x="280988" y="615950"/>
            <a:ext cx="8943975" cy="1588"/>
          </a:xfrm>
          <a:prstGeom prst="line">
            <a:avLst/>
          </a:prstGeom>
          <a:noFill/>
          <a:ln w="6350">
            <a:solidFill>
              <a:srgbClr val="100A46"/>
            </a:solidFill>
            <a:bevel/>
            <a:head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11670" y="915843"/>
            <a:ext cx="79206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选择调查对象：学生问卷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</a:t>
            </a:r>
            <a:endParaRPr lang="en-US" altLang="zh-CN" sz="1600" b="1" dirty="0" smtClean="0">
              <a:solidFill>
                <a:srgbClr val="1533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调查范围：如果针对学院下所有的课程发起，三种都可以，下面以课程为例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670" y="1552702"/>
            <a:ext cx="7712594" cy="244820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9874" y="2852952"/>
            <a:ext cx="5070282" cy="3664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4131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25425" y="124525"/>
            <a:ext cx="6146800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如何发起</a:t>
            </a:r>
            <a:r>
              <a:rPr lang="zh-CN" altLang="en-US" sz="2900" b="1" dirty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院系</a:t>
            </a:r>
            <a:r>
              <a:rPr lang="zh-CN" altLang="en-US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评价任务</a:t>
            </a:r>
            <a:endParaRPr lang="zh-CN" altLang="en-US" sz="2900" b="1" dirty="0" smtClean="0">
              <a:solidFill>
                <a:srgbClr val="1533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3" name="直线连接符 38"/>
          <p:cNvSpPr>
            <a:spLocks noChangeShapeType="1"/>
          </p:cNvSpPr>
          <p:nvPr/>
        </p:nvSpPr>
        <p:spPr bwMode="auto">
          <a:xfrm>
            <a:off x="280988" y="615950"/>
            <a:ext cx="8943975" cy="1588"/>
          </a:xfrm>
          <a:prstGeom prst="line">
            <a:avLst/>
          </a:prstGeom>
          <a:noFill/>
          <a:ln w="6350">
            <a:solidFill>
              <a:srgbClr val="100A46"/>
            </a:solidFill>
            <a:bevel/>
            <a:head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11670" y="915843"/>
            <a:ext cx="79206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选择好调查范围后点击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下一步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，进入调查时间设置页面；</a:t>
            </a:r>
            <a:endParaRPr lang="en-US" altLang="zh-CN" sz="1600" b="1" dirty="0" smtClean="0">
              <a:solidFill>
                <a:srgbClr val="1533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设置问卷开始和结束时间，即可点击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发布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025" y="2348910"/>
            <a:ext cx="8864847" cy="1584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3397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25425" y="124525"/>
            <a:ext cx="6146800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如何发起</a:t>
            </a:r>
            <a:r>
              <a:rPr lang="zh-CN" altLang="en-US" sz="2900" b="1" dirty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院系</a:t>
            </a:r>
            <a:r>
              <a:rPr lang="zh-CN" altLang="en-US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评价任务</a:t>
            </a:r>
            <a:endParaRPr lang="zh-CN" altLang="en-US" sz="2900" b="1" dirty="0" smtClean="0">
              <a:solidFill>
                <a:srgbClr val="1533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3" name="直线连接符 38"/>
          <p:cNvSpPr>
            <a:spLocks noChangeShapeType="1"/>
          </p:cNvSpPr>
          <p:nvPr/>
        </p:nvSpPr>
        <p:spPr bwMode="auto">
          <a:xfrm>
            <a:off x="280988" y="615950"/>
            <a:ext cx="8943975" cy="1588"/>
          </a:xfrm>
          <a:prstGeom prst="line">
            <a:avLst/>
          </a:prstGeom>
          <a:noFill/>
          <a:ln w="6350">
            <a:solidFill>
              <a:srgbClr val="100A46"/>
            </a:solidFill>
            <a:bevel/>
            <a:head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07493" y="718364"/>
            <a:ext cx="783346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）同行评价任务</a:t>
            </a:r>
            <a:endParaRPr lang="en-US" altLang="zh-CN" sz="2000" b="1" dirty="0" smtClean="0">
              <a:solidFill>
                <a:srgbClr val="1533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600" b="1" dirty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【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系统管理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】-【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同行管理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】-【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添加同行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：将需要去评价其他老师的人设置为同行教师。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397" y="1711742"/>
            <a:ext cx="8620592" cy="345628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1802" y="3065457"/>
            <a:ext cx="4713877" cy="3274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37300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25425" y="124525"/>
            <a:ext cx="6146800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如何发起</a:t>
            </a:r>
            <a:r>
              <a:rPr lang="zh-CN" altLang="en-US" sz="2900" b="1" dirty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院系</a:t>
            </a:r>
            <a:r>
              <a:rPr lang="zh-CN" altLang="en-US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评价任务</a:t>
            </a:r>
            <a:endParaRPr lang="zh-CN" altLang="en-US" sz="2900" b="1" dirty="0" smtClean="0">
              <a:solidFill>
                <a:srgbClr val="1533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3" name="直线连接符 38"/>
          <p:cNvSpPr>
            <a:spLocks noChangeShapeType="1"/>
          </p:cNvSpPr>
          <p:nvPr/>
        </p:nvSpPr>
        <p:spPr bwMode="auto">
          <a:xfrm>
            <a:off x="280988" y="615950"/>
            <a:ext cx="8943975" cy="1588"/>
          </a:xfrm>
          <a:prstGeom prst="line">
            <a:avLst/>
          </a:prstGeom>
          <a:noFill/>
          <a:ln w="6350">
            <a:solidFill>
              <a:srgbClr val="100A46"/>
            </a:solidFill>
            <a:bevel/>
            <a:head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39664" y="964655"/>
            <a:ext cx="78334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给同行教师指定评价任务，选择同行教师，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添加课程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endParaRPr lang="zh-CN" altLang="en-US" sz="1600" b="1" dirty="0" smtClean="0">
              <a:solidFill>
                <a:srgbClr val="1533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425" y="1988880"/>
            <a:ext cx="8754055" cy="3637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1006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25425" y="124525"/>
            <a:ext cx="6146800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如何发起</a:t>
            </a:r>
            <a:r>
              <a:rPr lang="zh-CN" altLang="en-US" sz="2900" b="1" dirty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院系</a:t>
            </a:r>
            <a:r>
              <a:rPr lang="zh-CN" altLang="en-US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评价任务</a:t>
            </a:r>
            <a:endParaRPr lang="zh-CN" altLang="en-US" sz="2900" b="1" dirty="0" smtClean="0">
              <a:solidFill>
                <a:srgbClr val="1533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3" name="直线连接符 38"/>
          <p:cNvSpPr>
            <a:spLocks noChangeShapeType="1"/>
          </p:cNvSpPr>
          <p:nvPr/>
        </p:nvSpPr>
        <p:spPr bwMode="auto">
          <a:xfrm>
            <a:off x="280988" y="615950"/>
            <a:ext cx="8943975" cy="1588"/>
          </a:xfrm>
          <a:prstGeom prst="line">
            <a:avLst/>
          </a:prstGeom>
          <a:noFill/>
          <a:ln w="6350">
            <a:solidFill>
              <a:srgbClr val="100A46"/>
            </a:solidFill>
            <a:bevel/>
            <a:head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39664" y="964655"/>
            <a:ext cx="78334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同行评价有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种方式，如图所示：</a:t>
            </a:r>
            <a:endParaRPr lang="en-US" altLang="zh-CN" sz="1600" b="1" dirty="0" smtClean="0">
              <a:solidFill>
                <a:srgbClr val="1533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、指定相关课程，发布同行问卷后教师可直接收到评价任务；</a:t>
            </a:r>
            <a:endParaRPr lang="en-US" altLang="zh-CN" sz="1600" b="1" dirty="0" smtClean="0">
              <a:solidFill>
                <a:srgbClr val="1533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、不指定课程，发布同行问卷后教师不会直接收到问卷，可在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我的任务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】-【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新建听课评价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中选择相关的课程进行评价。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573" y="2780946"/>
            <a:ext cx="8064672" cy="1835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4043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25425" y="124525"/>
            <a:ext cx="6146800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如何发起</a:t>
            </a:r>
            <a:r>
              <a:rPr lang="zh-CN" altLang="en-US" sz="2900" b="1" dirty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院系</a:t>
            </a:r>
            <a:r>
              <a:rPr lang="zh-CN" altLang="en-US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评价任务</a:t>
            </a:r>
            <a:endParaRPr lang="zh-CN" altLang="en-US" sz="2900" b="1" dirty="0" smtClean="0">
              <a:solidFill>
                <a:srgbClr val="1533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3" name="直线连接符 38"/>
          <p:cNvSpPr>
            <a:spLocks noChangeShapeType="1"/>
          </p:cNvSpPr>
          <p:nvPr/>
        </p:nvSpPr>
        <p:spPr bwMode="auto">
          <a:xfrm>
            <a:off x="280988" y="615950"/>
            <a:ext cx="8943975" cy="1588"/>
          </a:xfrm>
          <a:prstGeom prst="line">
            <a:avLst/>
          </a:prstGeom>
          <a:noFill/>
          <a:ln w="6350">
            <a:solidFill>
              <a:srgbClr val="100A46"/>
            </a:solidFill>
            <a:bevel/>
            <a:head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39664" y="964655"/>
            <a:ext cx="78334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设置好学院同行后，在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阶段性评价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】-【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任务管理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，发起同行评价任务，发布流程同学生问卷一致，选择调查对象时选择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1600" b="1" dirty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同行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即可。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28" y="2492922"/>
            <a:ext cx="8912580" cy="247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9942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25425" y="124778"/>
            <a:ext cx="6146800" cy="445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900" b="1" dirty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en-US" altLang="zh-CN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如何查看评价结果</a:t>
            </a:r>
          </a:p>
        </p:txBody>
      </p:sp>
      <p:sp>
        <p:nvSpPr>
          <p:cNvPr id="5123" name="直线连接符 38"/>
          <p:cNvSpPr>
            <a:spLocks noChangeShapeType="1"/>
          </p:cNvSpPr>
          <p:nvPr/>
        </p:nvSpPr>
        <p:spPr bwMode="auto">
          <a:xfrm>
            <a:off x="280988" y="615950"/>
            <a:ext cx="8943975" cy="1588"/>
          </a:xfrm>
          <a:prstGeom prst="line">
            <a:avLst/>
          </a:prstGeom>
          <a:noFill/>
          <a:ln w="6350">
            <a:solidFill>
              <a:srgbClr val="100A46"/>
            </a:solidFill>
            <a:bevel/>
            <a:head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28" y="2132892"/>
            <a:ext cx="8930177" cy="2952246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39664" y="964655"/>
            <a:ext cx="78334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阶段性评价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】-【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任务管理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中，可查看每个问卷任务的详细情况。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25425" y="124778"/>
            <a:ext cx="6146800" cy="445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900" b="1" dirty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en-US" altLang="zh-CN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如何查看评价结果</a:t>
            </a:r>
          </a:p>
        </p:txBody>
      </p:sp>
      <p:sp>
        <p:nvSpPr>
          <p:cNvPr id="5123" name="直线连接符 38"/>
          <p:cNvSpPr>
            <a:spLocks noChangeShapeType="1"/>
          </p:cNvSpPr>
          <p:nvPr/>
        </p:nvSpPr>
        <p:spPr bwMode="auto">
          <a:xfrm>
            <a:off x="280988" y="615950"/>
            <a:ext cx="8943975" cy="1588"/>
          </a:xfrm>
          <a:prstGeom prst="line">
            <a:avLst/>
          </a:prstGeom>
          <a:noFill/>
          <a:ln w="6350">
            <a:solidFill>
              <a:srgbClr val="100A46"/>
            </a:solidFill>
            <a:bevel/>
            <a:head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39664" y="964655"/>
            <a:ext cx="78334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阶段性评价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】-【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统计分析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中，可查看相关的统计分析报表，查询后可导出报表进行编辑。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425" y="2420916"/>
            <a:ext cx="8752488" cy="2304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42305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1484838"/>
            <a:ext cx="9144000" cy="1872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7000"/>
              </a:lnSpc>
              <a:buFont typeface="Arial" panose="020B0604020202020204" pitchFamily="34" charset="0"/>
              <a:buNone/>
            </a:pPr>
            <a:r>
              <a:rPr lang="zh-CN" altLang="en-US" sz="54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谢 谢！</a:t>
            </a:r>
            <a:endParaRPr lang="zh-CN" altLang="en-US" sz="5400" b="1" dirty="0">
              <a:solidFill>
                <a:srgbClr val="15335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7" name="Picture 4" descr="databymyc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0684" y="6165228"/>
            <a:ext cx="1362632" cy="320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25425" y="123825"/>
            <a:ext cx="61468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2900" b="1" dirty="0" smtClean="0">
                <a:solidFill>
                  <a:srgbClr val="07267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目 录</a:t>
            </a:r>
            <a:endParaRPr lang="zh-CN" altLang="en-US" sz="2900" b="1" dirty="0">
              <a:solidFill>
                <a:srgbClr val="07267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123" name="直线连接符 38"/>
          <p:cNvSpPr>
            <a:spLocks noChangeShapeType="1"/>
          </p:cNvSpPr>
          <p:nvPr/>
        </p:nvSpPr>
        <p:spPr bwMode="auto">
          <a:xfrm>
            <a:off x="280988" y="615950"/>
            <a:ext cx="8943975" cy="1588"/>
          </a:xfrm>
          <a:prstGeom prst="line">
            <a:avLst/>
          </a:prstGeom>
          <a:noFill/>
          <a:ln w="6350">
            <a:solidFill>
              <a:srgbClr val="100A46"/>
            </a:solidFill>
            <a:bevel/>
            <a:head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475742" y="1484838"/>
            <a:ext cx="6984582" cy="480131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l" latinLnBrk="0">
              <a:buNone/>
            </a:pPr>
            <a:r>
              <a:rPr lang="zh-CN" altLang="en-US" sz="24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1.平台登录</a:t>
            </a:r>
          </a:p>
          <a:p>
            <a:pPr algn="l" latinLnBrk="0">
              <a:buNone/>
            </a:pPr>
            <a:endParaRPr lang="en-US" altLang="zh-CN" sz="2400" b="1" dirty="0" smtClean="0">
              <a:solidFill>
                <a:srgbClr val="1533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latinLnBrk="0">
              <a:buNone/>
            </a:pPr>
            <a:r>
              <a:rPr lang="en-US" altLang="zh-CN" sz="24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如何核对平台基础数据</a:t>
            </a:r>
          </a:p>
          <a:p>
            <a:pPr algn="l" latinLnBrk="0">
              <a:buNone/>
            </a:pPr>
            <a:endParaRPr lang="en-US" altLang="zh-CN" sz="2400" b="1" dirty="0" smtClean="0">
              <a:solidFill>
                <a:srgbClr val="1533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latinLnBrk="0">
              <a:buNone/>
            </a:pPr>
            <a:r>
              <a:rPr lang="en-US" altLang="zh-CN" sz="24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4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如何创建阶段性评价模板</a:t>
            </a:r>
            <a:endParaRPr lang="en-US" altLang="zh-CN" sz="2400" b="1" dirty="0" smtClean="0">
              <a:solidFill>
                <a:srgbClr val="15335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 latinLnBrk="0">
              <a:buNone/>
            </a:pPr>
            <a:endParaRPr lang="en-US" altLang="zh-CN" sz="2400" b="1" dirty="0" smtClean="0">
              <a:solidFill>
                <a:srgbClr val="15335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 latinLnBrk="0">
              <a:buNone/>
            </a:pPr>
            <a:r>
              <a:rPr lang="en-US" altLang="zh-CN" sz="24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4.如何发起</a:t>
            </a:r>
            <a:r>
              <a:rPr lang="zh-CN" altLang="en-US" sz="2400" b="1" dirty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院系</a:t>
            </a:r>
            <a:r>
              <a:rPr lang="en-US" altLang="zh-CN" sz="2400" b="1" dirty="0" err="1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评价任务（学生评价，同行评价</a:t>
            </a:r>
            <a:r>
              <a:rPr lang="en-US" altLang="zh-CN" sz="24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</a:t>
            </a:r>
          </a:p>
          <a:p>
            <a:pPr algn="l" latinLnBrk="0">
              <a:buNone/>
            </a:pPr>
            <a:endParaRPr lang="en-US" altLang="zh-CN" sz="2400" b="1" dirty="0" smtClean="0">
              <a:solidFill>
                <a:srgbClr val="15335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 latinLnBrk="0">
              <a:buNone/>
            </a:pPr>
            <a:r>
              <a:rPr lang="en-US" altLang="zh-CN" sz="24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5.</a:t>
            </a:r>
            <a:r>
              <a:rPr lang="zh-CN" altLang="en-US" sz="24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如何查看评价结果</a:t>
            </a:r>
            <a:endParaRPr lang="en-US" altLang="zh-CN" sz="2400" b="1" dirty="0" smtClean="0">
              <a:solidFill>
                <a:srgbClr val="15335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 latinLnBrk="0">
              <a:buNone/>
            </a:pPr>
            <a:endParaRPr lang="zh-CN" altLang="en-US" sz="2400" b="1" dirty="0" smtClean="0">
              <a:solidFill>
                <a:srgbClr val="1533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latinLnBrk="0">
              <a:buNone/>
            </a:pPr>
            <a:r>
              <a:rPr lang="zh-CN" altLang="en-US" sz="24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66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25425" y="124778"/>
            <a:ext cx="6146800" cy="445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平台</a:t>
            </a:r>
            <a:r>
              <a:rPr lang="zh-CN" altLang="en-US" sz="2900" b="1" dirty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</a:t>
            </a:r>
          </a:p>
        </p:txBody>
      </p:sp>
      <p:sp>
        <p:nvSpPr>
          <p:cNvPr id="5123" name="直线连接符 38"/>
          <p:cNvSpPr>
            <a:spLocks noChangeShapeType="1"/>
          </p:cNvSpPr>
          <p:nvPr/>
        </p:nvSpPr>
        <p:spPr bwMode="auto">
          <a:xfrm>
            <a:off x="280988" y="615950"/>
            <a:ext cx="8943975" cy="1588"/>
          </a:xfrm>
          <a:prstGeom prst="line">
            <a:avLst/>
          </a:prstGeom>
          <a:noFill/>
          <a:ln w="6350">
            <a:solidFill>
              <a:srgbClr val="100A46"/>
            </a:solidFill>
            <a:bevel/>
            <a:head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7516" y="989920"/>
            <a:ext cx="7182748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输入学校网址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600" b="1" dirty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http://cdsu.mycospxk.com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sz="1600" b="1" dirty="0" smtClean="0">
              <a:solidFill>
                <a:srgbClr val="1533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登录账号：教师工号，初始密码：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111111</a:t>
            </a:r>
            <a:endParaRPr lang="zh-CN" altLang="en-US" sz="1600" b="1" dirty="0" smtClean="0">
              <a:solidFill>
                <a:srgbClr val="1533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内容占位符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516" y="1700856"/>
            <a:ext cx="7886700" cy="407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6421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25425" y="124778"/>
            <a:ext cx="6146800" cy="445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如何核对平台基础数据</a:t>
            </a:r>
            <a:endParaRPr lang="zh-CN" altLang="en-US" sz="2900" b="1" dirty="0">
              <a:solidFill>
                <a:srgbClr val="1533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3" name="直线连接符 38"/>
          <p:cNvSpPr>
            <a:spLocks noChangeShapeType="1"/>
          </p:cNvSpPr>
          <p:nvPr/>
        </p:nvSpPr>
        <p:spPr bwMode="auto">
          <a:xfrm>
            <a:off x="280988" y="615950"/>
            <a:ext cx="8943975" cy="1588"/>
          </a:xfrm>
          <a:prstGeom prst="line">
            <a:avLst/>
          </a:prstGeom>
          <a:noFill/>
          <a:ln w="6350">
            <a:solidFill>
              <a:srgbClr val="100A46"/>
            </a:solidFill>
            <a:bevel/>
            <a:head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425" y="2060886"/>
            <a:ext cx="8877121" cy="3384282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39664" y="1046824"/>
            <a:ext cx="7182748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系统管理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】-【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基础数据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：核对学院下课程总数是否跟实际情况吻合，如有差异，可联系工程师。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25425" y="124778"/>
            <a:ext cx="6146800" cy="445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如何创建评价模板</a:t>
            </a:r>
          </a:p>
        </p:txBody>
      </p:sp>
      <p:sp>
        <p:nvSpPr>
          <p:cNvPr id="5123" name="直线连接符 38"/>
          <p:cNvSpPr>
            <a:spLocks noChangeShapeType="1"/>
          </p:cNvSpPr>
          <p:nvPr/>
        </p:nvSpPr>
        <p:spPr bwMode="auto">
          <a:xfrm>
            <a:off x="280988" y="615950"/>
            <a:ext cx="8943975" cy="1588"/>
          </a:xfrm>
          <a:prstGeom prst="line">
            <a:avLst/>
          </a:prstGeom>
          <a:noFill/>
          <a:ln w="6350">
            <a:solidFill>
              <a:srgbClr val="100A46"/>
            </a:solidFill>
            <a:bevel/>
            <a:head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81660" y="866809"/>
            <a:ext cx="74091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阶段性评价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】-【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模板管理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】-【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创建模板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</a:p>
          <a:p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将学生评价问卷先录入成模板，方便每学期引用。</a:t>
            </a:r>
            <a:endParaRPr lang="en-US" altLang="zh-CN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660" y="1700856"/>
            <a:ext cx="7671130" cy="339885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3826" y="3254708"/>
            <a:ext cx="6119374" cy="2952247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25425" y="124778"/>
            <a:ext cx="6146800" cy="445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如何创建评价模板</a:t>
            </a:r>
            <a:endParaRPr lang="zh-CN" altLang="en-US" sz="2900" b="1" dirty="0" smtClean="0">
              <a:solidFill>
                <a:srgbClr val="1533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3" name="直线连接符 38"/>
          <p:cNvSpPr>
            <a:spLocks noChangeShapeType="1"/>
          </p:cNvSpPr>
          <p:nvPr/>
        </p:nvSpPr>
        <p:spPr bwMode="auto">
          <a:xfrm>
            <a:off x="280988" y="615950"/>
            <a:ext cx="8943975" cy="1588"/>
          </a:xfrm>
          <a:prstGeom prst="line">
            <a:avLst/>
          </a:prstGeom>
          <a:noFill/>
          <a:ln w="6350">
            <a:solidFill>
              <a:srgbClr val="100A46"/>
            </a:solidFill>
            <a:bevel/>
            <a:head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89280" y="932815"/>
            <a:ext cx="74091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输入模板名称后，进入问卷设计界面；下面以单选题为例</a:t>
            </a:r>
            <a:endParaRPr lang="en-US" altLang="zh-CN" sz="1600" b="1" dirty="0" smtClean="0">
              <a:solidFill>
                <a:srgbClr val="1533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单选题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进行编辑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425" y="1865981"/>
            <a:ext cx="8823238" cy="4104342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25425" y="124778"/>
            <a:ext cx="6146800" cy="445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如何创建评价模板</a:t>
            </a:r>
            <a:endParaRPr lang="zh-CN" altLang="en-US" sz="2900" b="1" dirty="0" smtClean="0">
              <a:solidFill>
                <a:srgbClr val="1533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3" name="直线连接符 38"/>
          <p:cNvSpPr>
            <a:spLocks noChangeShapeType="1"/>
          </p:cNvSpPr>
          <p:nvPr/>
        </p:nvSpPr>
        <p:spPr bwMode="auto">
          <a:xfrm>
            <a:off x="280988" y="615950"/>
            <a:ext cx="8943975" cy="1588"/>
          </a:xfrm>
          <a:prstGeom prst="line">
            <a:avLst/>
          </a:prstGeom>
          <a:noFill/>
          <a:ln w="6350">
            <a:solidFill>
              <a:srgbClr val="100A46"/>
            </a:solidFill>
            <a:bevel/>
            <a:head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81660" y="924560"/>
            <a:ext cx="74091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编辑选项（以单选题型为例）；</a:t>
            </a:r>
            <a:endParaRPr lang="en-US" altLang="zh-CN" sz="1600" b="1" dirty="0" smtClean="0">
              <a:solidFill>
                <a:srgbClr val="1533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如果需要引用平台提供的问题指标，可点击左上角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选择指标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endParaRPr lang="zh-CN" altLang="en-US" sz="1600" b="1" dirty="0" smtClean="0">
              <a:solidFill>
                <a:srgbClr val="1533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09" y="1816357"/>
            <a:ext cx="9088591" cy="436593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25425" y="124778"/>
            <a:ext cx="6146800" cy="445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如何创建评价模板</a:t>
            </a:r>
            <a:endParaRPr lang="zh-CN" altLang="en-US" sz="2900" b="1" dirty="0" smtClean="0">
              <a:solidFill>
                <a:srgbClr val="1533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3" name="直线连接符 38"/>
          <p:cNvSpPr>
            <a:spLocks noChangeShapeType="1"/>
          </p:cNvSpPr>
          <p:nvPr/>
        </p:nvSpPr>
        <p:spPr bwMode="auto">
          <a:xfrm>
            <a:off x="280988" y="615950"/>
            <a:ext cx="8943975" cy="1588"/>
          </a:xfrm>
          <a:prstGeom prst="line">
            <a:avLst/>
          </a:prstGeom>
          <a:noFill/>
          <a:ln w="6350">
            <a:solidFill>
              <a:srgbClr val="100A46"/>
            </a:solidFill>
            <a:bevel/>
            <a:head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81660" y="924560"/>
            <a:ext cx="7409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问卷完成后可预览、保存；计分问卷当问卷份数为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分的情况下可保存。</a:t>
            </a:r>
            <a:endParaRPr lang="en-US" altLang="zh-CN" sz="1600" b="1" dirty="0" smtClean="0">
              <a:solidFill>
                <a:srgbClr val="1533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4" y="1772862"/>
            <a:ext cx="9067659" cy="4284469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25425" y="124525"/>
            <a:ext cx="6146800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29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如何发起院系评价任务</a:t>
            </a:r>
            <a:endParaRPr lang="zh-CN" altLang="en-US" sz="2900" b="1" dirty="0" smtClean="0">
              <a:solidFill>
                <a:srgbClr val="1533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3" name="直线连接符 38"/>
          <p:cNvSpPr>
            <a:spLocks noChangeShapeType="1"/>
          </p:cNvSpPr>
          <p:nvPr/>
        </p:nvSpPr>
        <p:spPr bwMode="auto">
          <a:xfrm>
            <a:off x="280988" y="615950"/>
            <a:ext cx="8943975" cy="1588"/>
          </a:xfrm>
          <a:prstGeom prst="line">
            <a:avLst/>
          </a:prstGeom>
          <a:noFill/>
          <a:ln w="6350">
            <a:solidFill>
              <a:srgbClr val="100A46"/>
            </a:solidFill>
            <a:bevel/>
            <a:head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07493" y="718364"/>
            <a:ext cx="7833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）学生评价任务</a:t>
            </a:r>
            <a:endParaRPr lang="en-US" altLang="zh-CN" sz="2000" b="1" dirty="0" smtClean="0">
              <a:solidFill>
                <a:srgbClr val="1533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600" b="1" dirty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【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阶段性评价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】-【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创建任务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】-【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引用模板</a:t>
            </a:r>
            <a:r>
              <a:rPr lang="en-US" altLang="zh-CN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1600" b="1" dirty="0" smtClean="0">
                <a:solidFill>
                  <a:srgbClr val="1533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：引用已提前录入的学生评价问卷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988" y="1402098"/>
            <a:ext cx="8216684" cy="396033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290" y="3284988"/>
            <a:ext cx="8533369" cy="3093119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招生主题">
  <a:themeElements>
    <a:clrScheme name="">
      <a:dk1>
        <a:srgbClr val="000000"/>
      </a:dk1>
      <a:lt1>
        <a:srgbClr val="FFFFFF"/>
      </a:lt1>
      <a:dk2>
        <a:srgbClr val="3498DB"/>
      </a:dk2>
      <a:lt2>
        <a:srgbClr val="EEECE1"/>
      </a:lt2>
      <a:accent1>
        <a:srgbClr val="4F81BD"/>
      </a:accent1>
      <a:accent2>
        <a:srgbClr val="C0392B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3326"/>
      </a:accent6>
      <a:hlink>
        <a:srgbClr val="0000FF"/>
      </a:hlink>
      <a:folHlink>
        <a:srgbClr val="800080"/>
      </a:folHlink>
    </a:clrScheme>
    <a:fontScheme name="招生主题">
      <a:majorFont>
        <a:latin typeface="Verdana"/>
        <a:ea typeface="MS PGothic"/>
        <a:cs typeface=""/>
      </a:majorFont>
      <a:minorFont>
        <a:latin typeface="Verdana"/>
        <a:ea typeface="MS P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3498DB"/>
      </a:dk2>
      <a:lt2>
        <a:srgbClr val="EEECE1"/>
      </a:lt2>
      <a:accent1>
        <a:srgbClr val="4F81BD"/>
      </a:accent1>
      <a:accent2>
        <a:srgbClr val="C0392B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3326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622</Words>
  <Application>Microsoft Office PowerPoint</Application>
  <PresentationFormat>全屏显示(4:3)</PresentationFormat>
  <Paragraphs>94</Paragraphs>
  <Slides>19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6" baseType="lpstr">
      <vt:lpstr>MS PGothic</vt:lpstr>
      <vt:lpstr>宋体</vt:lpstr>
      <vt:lpstr>微软雅黑</vt:lpstr>
      <vt:lpstr>Arial</vt:lpstr>
      <vt:lpstr>Calibri</vt:lpstr>
      <vt:lpstr>Verdana</vt:lpstr>
      <vt:lpstr>招生主题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sxy</dc:creator>
  <cp:lastModifiedBy>MyCOS-LuTing</cp:lastModifiedBy>
  <cp:revision>1935</cp:revision>
  <dcterms:created xsi:type="dcterms:W3CDTF">2015-04-13T01:18:00Z</dcterms:created>
  <dcterms:modified xsi:type="dcterms:W3CDTF">2018-03-29T10:21:40Z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2052-10.1.0.7023</vt:lpwstr>
  </property>
</Properties>
</file>