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814" r:id="rId3"/>
    <p:sldId id="787" r:id="rId4"/>
    <p:sldId id="803" r:id="rId5"/>
    <p:sldId id="804" r:id="rId6"/>
    <p:sldId id="805" r:id="rId7"/>
    <p:sldId id="806" r:id="rId8"/>
    <p:sldId id="807" r:id="rId9"/>
    <p:sldId id="809" r:id="rId10"/>
    <p:sldId id="810" r:id="rId11"/>
    <p:sldId id="812" r:id="rId12"/>
    <p:sldId id="816" r:id="rId13"/>
    <p:sldId id="817" r:id="rId14"/>
    <p:sldId id="819" r:id="rId15"/>
    <p:sldId id="686" r:id="rId16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71">
          <p15:clr>
            <a:srgbClr val="A4A3A4"/>
          </p15:clr>
        </p15:guide>
        <p15:guide id="2" pos="480">
          <p15:clr>
            <a:srgbClr val="A4A3A4"/>
          </p15:clr>
        </p15:guide>
        <p15:guide id="3" orient="horz" pos="370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王龙" initials="wlong" lastIdx="3" clrIdx="0"/>
  <p:cmAuthor id="2" name="MyCOS-LuTing" initials="M" lastIdx="1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44D73"/>
    <a:srgbClr val="353537"/>
    <a:srgbClr val="0F243E"/>
    <a:srgbClr val="304A6A"/>
    <a:srgbClr val="FFE0C1"/>
    <a:srgbClr val="FFFFCC"/>
    <a:srgbClr val="FFCCCC"/>
    <a:srgbClr val="CCECFF"/>
    <a:srgbClr val="EAEAEA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0764" autoAdjust="0"/>
  </p:normalViewPr>
  <p:slideViewPr>
    <p:cSldViewPr>
      <p:cViewPr varScale="1">
        <p:scale>
          <a:sx n="105" d="100"/>
          <a:sy n="105" d="100"/>
        </p:scale>
        <p:origin x="2058" y="108"/>
      </p:cViewPr>
      <p:guideLst>
        <p:guide orient="horz" pos="1171"/>
        <p:guide pos="480"/>
        <p:guide orient="horz" pos="370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03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AD2BE12-1AA4-40E4-84A9-9F2C29D1250B}" type="datetime1">
              <a:rPr lang="zh-CN" altLang="en-US"/>
              <a:t>2018/3/29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6F39FA-3964-4802-98E3-5F234432D78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739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09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59D8C8CB-047D-48F4-BCB3-4D479F31AD08}" type="datetime1">
              <a:rPr lang="zh-CN" altLang="en-US"/>
              <a:t>2018/3/29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</p:sp>
      <p:sp>
        <p:nvSpPr>
          <p:cNvPr id="4101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mtClean="0"/>
              <a:t>单击此处编辑母版文本样式</a:t>
            </a:r>
          </a:p>
          <a:p>
            <a:pPr>
              <a:defRPr/>
            </a:pPr>
            <a:r>
              <a:rPr lang="zh-CN" altLang="en-US" smtClean="0"/>
              <a:t>第二级</a:t>
            </a:r>
          </a:p>
          <a:p>
            <a:pPr>
              <a:defRPr/>
            </a:pPr>
            <a:r>
              <a:rPr lang="zh-CN" altLang="en-US" smtClean="0"/>
              <a:t>第三级</a:t>
            </a:r>
          </a:p>
          <a:p>
            <a:pPr>
              <a:defRPr/>
            </a:pPr>
            <a:r>
              <a:rPr lang="zh-CN" altLang="en-US" smtClean="0"/>
              <a:t>第四级</a:t>
            </a:r>
          </a:p>
          <a:p>
            <a:pPr>
              <a:defRPr/>
            </a:pPr>
            <a:r>
              <a:rPr lang="zh-CN" altLang="en-US" smtClean="0"/>
              <a:t>第五级</a:t>
            </a:r>
          </a:p>
        </p:txBody>
      </p:sp>
      <p:sp>
        <p:nvSpPr>
          <p:cNvPr id="410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10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0DCC4653-2713-468B-AF0E-4DF014FA124E}" type="slidenum">
              <a:rPr lang="zh-CN" altLang="en-US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3300397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9D8C8CB-047D-48F4-BCB3-4D479F31AD08}" type="datetime1">
              <a:rPr lang="zh-CN" altLang="en-US" smtClean="0"/>
              <a:t>2018/3/29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CC4653-2713-468B-AF0E-4DF014FA124E}" type="slidenum">
              <a:rPr lang="zh-CN" altLang="en-US" smtClean="0"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431622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10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900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11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80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12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181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13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9805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14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905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/>
              <a:t>2018/3/29</a:t>
            </a:fld>
            <a:endParaRPr lang="zh-CN" altLang="en-US" sz="1200" smtClean="0"/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/>
              <a:t>2</a:t>
            </a:fld>
            <a:endParaRPr lang="zh-CN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522978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3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339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4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848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5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099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6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782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7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287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8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417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648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 31"/>
          <p:cNvGrpSpPr>
            <a:grpSpLocks noChangeAspect="1"/>
          </p:cNvGrpSpPr>
          <p:nvPr/>
        </p:nvGrpSpPr>
        <p:grpSpPr bwMode="auto">
          <a:xfrm>
            <a:off x="0" y="316"/>
            <a:ext cx="9144000" cy="6857684"/>
            <a:chOff x="0" y="0"/>
            <a:chExt cx="9144000" cy="6858000"/>
          </a:xfrm>
        </p:grpSpPr>
        <p:pic>
          <p:nvPicPr>
            <p:cNvPr id="12" name="Picture 2" descr="C:\Users\hd\Desktop\PPT背景图副本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C:\Users\hd\Desktop\PPT背景图副本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59" t="91396" r="24211" b="3749"/>
            <a:stretch>
              <a:fillRect/>
            </a:stretch>
          </p:blipFill>
          <p:spPr bwMode="auto">
            <a:xfrm>
              <a:off x="6833955" y="6304076"/>
              <a:ext cx="2197063" cy="332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2" descr="C:\Users\hd\Desktop\PPT背景图副本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1" r="28705" b="92473"/>
          <a:stretch>
            <a:fillRect/>
          </a:stretch>
        </p:blipFill>
        <p:spPr bwMode="auto">
          <a:xfrm>
            <a:off x="5687785" y="110080"/>
            <a:ext cx="3383643" cy="516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30" descr="麦可思研究院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960" y="-30163"/>
            <a:ext cx="2059341" cy="79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pic>
        <p:nvPicPr>
          <p:cNvPr id="6" name="图片 30" descr="麦可思研究院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960" y="-30163"/>
            <a:ext cx="2059341" cy="79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MS PGothic" panose="020B0600070205080204" pitchFamily="34" charset="-128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0" descr="麦可思研究院.jpg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960" y="-30163"/>
            <a:ext cx="2059341" cy="79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 28"/>
          <p:cNvGrpSpPr>
            <a:grpSpLocks noChangeAspect="1"/>
          </p:cNvGrpSpPr>
          <p:nvPr userDrawn="1"/>
        </p:nvGrpSpPr>
        <p:grpSpPr bwMode="auto">
          <a:xfrm>
            <a:off x="5687785" y="-30163"/>
            <a:ext cx="3456215" cy="792018"/>
            <a:chOff x="5687785" y="0"/>
            <a:chExt cx="3456215" cy="792054"/>
          </a:xfrm>
        </p:grpSpPr>
        <p:grpSp>
          <p:nvGrpSpPr>
            <p:cNvPr id="4" name="组 29"/>
            <p:cNvGrpSpPr>
              <a:grpSpLocks noChangeAspect="1"/>
            </p:cNvGrpSpPr>
            <p:nvPr/>
          </p:nvGrpSpPr>
          <p:grpSpPr bwMode="auto">
            <a:xfrm>
              <a:off x="5687785" y="30480"/>
              <a:ext cx="3456215" cy="692488"/>
              <a:chOff x="5687785" y="0"/>
              <a:chExt cx="3456215" cy="692488"/>
            </a:xfrm>
          </p:grpSpPr>
          <p:pic>
            <p:nvPicPr>
              <p:cNvPr id="8" name="Picture 2" descr="C:\Users\hd\Desktop\PPT背景图副本2.jpg"/>
              <p:cNvPicPr>
                <a:picLocks noChangeAspect="1" noChangeArrowheads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624" b="89902"/>
              <a:stretch>
                <a:fillRect/>
              </a:stretch>
            </p:blipFill>
            <p:spPr bwMode="auto">
              <a:xfrm>
                <a:off x="6732180" y="0"/>
                <a:ext cx="2411820" cy="692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2" descr="C:\Users\hd\Desktop\PPT背景图副本2.jpg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291" r="28705" b="92473"/>
              <a:stretch>
                <a:fillRect/>
              </a:stretch>
            </p:blipFill>
            <p:spPr bwMode="auto">
              <a:xfrm>
                <a:off x="5687785" y="109769"/>
                <a:ext cx="3383643" cy="516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" name="图片 30" descr="麦可思研究院.jpg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960" y="0"/>
              <a:ext cx="2059341" cy="792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11"/>
          <p:cNvSpPr/>
          <p:nvPr userDrawn="1"/>
        </p:nvSpPr>
        <p:spPr bwMode="auto">
          <a:xfrm>
            <a:off x="13439" y="6525258"/>
            <a:ext cx="9117861" cy="216018"/>
          </a:xfrm>
          <a:prstGeom prst="rect">
            <a:avLst/>
          </a:prstGeom>
          <a:solidFill>
            <a:srgbClr val="35353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700" b="1" i="0" u="none" strike="noStrike" cap="none" spc="50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3616159" y="6448601"/>
            <a:ext cx="1898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800" b="1" i="0" u="none" strike="noStrike" cap="none" spc="50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www.mycos.com</a:t>
            </a:r>
            <a:endParaRPr kumimoji="0" lang="zh-CN" altLang="en-US" sz="1800" b="1" i="0" u="none" strike="noStrike" cap="none" spc="50" normalizeH="0" baseline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marL="457200" indent="-457200"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  <a:sym typeface="MS PGothic" panose="020B0600070205080204" pitchFamily="34" charset="-128"/>
        </a:defRPr>
      </a:lvl1pPr>
      <a:lvl2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2pPr>
      <a:lvl3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3pPr>
      <a:lvl4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4pPr>
      <a:lvl5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5pPr>
      <a:lvl6pPr marL="9144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6pPr>
      <a:lvl7pPr marL="13716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7pPr>
      <a:lvl8pPr marL="18288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8pPr>
      <a:lvl9pPr marL="22860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7.png"/><Relationship Id="rId7" Type="http://schemas.openxmlformats.org/officeDocument/2006/relationships/image" Target="../media/image34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2"/>
          <p:cNvSpPr>
            <a:spLocks noChangeArrowheads="1"/>
          </p:cNvSpPr>
          <p:nvPr/>
        </p:nvSpPr>
        <p:spPr bwMode="auto">
          <a:xfrm>
            <a:off x="0" y="1700856"/>
            <a:ext cx="9144000" cy="187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zh-CN" altLang="en-US" sz="3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麦可思教学</a:t>
            </a:r>
            <a:r>
              <a:rPr lang="zh-CN" altLang="en-US" sz="3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质量管理</a:t>
            </a:r>
            <a:r>
              <a:rPr lang="zh-CN" altLang="en-US" sz="3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平台使用指南</a:t>
            </a:r>
          </a:p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zh-CN" altLang="en-US" sz="3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普通</a:t>
            </a:r>
            <a:r>
              <a:rPr lang="zh-CN" altLang="en-US" sz="3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教师</a:t>
            </a:r>
            <a:r>
              <a:rPr lang="zh-CN" altLang="en-US" sz="3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版</a:t>
            </a:r>
            <a:endParaRPr lang="zh-CN" altLang="en-US" sz="3600" b="1" dirty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2954" y="5013132"/>
            <a:ext cx="9146954" cy="18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en-US" altLang="zh-CN" sz="14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2018-3-30</a:t>
            </a:r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6" name="Picture 4" descr="databymyc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724" y="5229150"/>
            <a:ext cx="1668551" cy="39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如何查看结果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8650" y="1156494"/>
            <a:ext cx="7327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即时性评价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任务管理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，可查看历史学期问卷和当前学期问卷调查结果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25" y="2034004"/>
            <a:ext cx="9128675" cy="323449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如何查看结果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15712" y="845908"/>
            <a:ext cx="32402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查看的结果可导出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endParaRPr lang="zh-CN" altLang="en-US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718" y="1412832"/>
            <a:ext cx="6696558" cy="483737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如何创建模板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5" y="2009775"/>
            <a:ext cx="8767445" cy="370776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5150" y="1102995"/>
            <a:ext cx="58070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即时性评价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模板管理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，问卷编辑方式同发布编辑一致</a:t>
            </a:r>
            <a:endParaRPr lang="zh-CN" altLang="en-US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如何创建模板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1808" y="1128650"/>
            <a:ext cx="695491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模板创建后，在任务管理中发起任务，可直接引用模板。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70" y="2011681"/>
            <a:ext cx="7936865" cy="300545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教学质量管理平台微信端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9834" y="802132"/>
            <a:ext cx="7244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搜索“教学质量管理平台”微信公众号，或扫描以下二维码，关注后绑定账号密码（同网页端一致），即可在手机上发起即时性评价，查看结果，如有疑问，可回复“帮助”查看使用指南。</a:t>
            </a:r>
          </a:p>
        </p:txBody>
      </p:sp>
      <p:pic>
        <p:nvPicPr>
          <p:cNvPr id="6" name="图形 4">
            <a:extLst>
              <a:ext uri="{FF2B5EF4-FFF2-40B4-BE49-F238E27FC236}">
                <a16:creationId xmlns="" xmlns:a16="http://schemas.microsoft.com/office/drawing/2014/main" id="{36B24D97-84D1-48F8-8213-B7F83885B6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4685" y="2648722"/>
            <a:ext cx="1905000" cy="1905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78B9802-E839-40CB-8C9D-35A75AF178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735" y="1793712"/>
            <a:ext cx="4397612" cy="4397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1915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484838"/>
            <a:ext cx="9144000" cy="187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zh-CN" altLang="en-US" sz="5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 谢！</a:t>
            </a:r>
            <a:endParaRPr lang="zh-CN" altLang="en-US" sz="5400" b="1" dirty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" name="Picture 4" descr="databymyc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684" y="6165228"/>
            <a:ext cx="1362632" cy="32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3825"/>
            <a:ext cx="61468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900" b="1" dirty="0" smtClean="0">
                <a:solidFill>
                  <a:srgbClr val="07267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录</a:t>
            </a:r>
            <a:endParaRPr lang="zh-CN" altLang="en-US" sz="2900" b="1" dirty="0">
              <a:solidFill>
                <a:srgbClr val="07267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907778" y="1517015"/>
            <a:ext cx="5976498" cy="40614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 latinLnBrk="0">
              <a:buNone/>
            </a:pPr>
            <a:r>
              <a:rPr lang="zh-CN" altLang="en-US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1.平台登录</a:t>
            </a:r>
          </a:p>
          <a:p>
            <a:pPr algn="l" latinLnBrk="0">
              <a:buNone/>
            </a:pPr>
            <a:endParaRPr lang="en-US" altLang="zh-CN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latinLnBrk="0">
              <a:buNone/>
            </a:pPr>
            <a:r>
              <a:rPr lang="en-US" altLang="zh-CN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如何发起即时性评价</a:t>
            </a:r>
            <a:endParaRPr lang="zh-CN" altLang="en-US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latinLnBrk="0">
              <a:buNone/>
            </a:pPr>
            <a:endParaRPr lang="en-US" altLang="zh-CN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latinLnBrk="0">
              <a:buNone/>
            </a:pPr>
            <a:r>
              <a:rPr lang="en-US" altLang="zh-CN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</a:t>
            </a:r>
            <a:r>
              <a:rPr lang="zh-CN" altLang="en-US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如何查看评价结果</a:t>
            </a:r>
            <a:r>
              <a:rPr lang="zh-CN" altLang="en-US" sz="24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zh-CN" altLang="en-US" sz="24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latinLnBrk="0">
              <a:buNone/>
            </a:pPr>
            <a:endParaRPr lang="zh-CN" altLang="en-US" sz="2400" b="1" dirty="0" smtClean="0">
              <a:solidFill>
                <a:srgbClr val="15335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latinLnBrk="0">
              <a:buNone/>
            </a:pPr>
            <a:r>
              <a:rPr lang="zh-CN" altLang="en-US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4.如何创建模板</a:t>
            </a:r>
            <a:endParaRPr lang="zh-CN" altLang="en-US" sz="2400" b="1" dirty="0" smtClean="0">
              <a:solidFill>
                <a:srgbClr val="15335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latinLnBrk="0">
              <a:buNone/>
            </a:pPr>
            <a:endParaRPr lang="zh-CN" altLang="en-US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latinLnBrk="0">
              <a:buNone/>
            </a:pP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6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zh-CN" altLang="en-US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7516" y="989920"/>
            <a:ext cx="718274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输入学校网址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http://cdsu.mycospxk.com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登录账号：教师工号，初始密码：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111111</a:t>
            </a:r>
            <a:endParaRPr lang="zh-CN" altLang="en-US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内容占位符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16" y="1700856"/>
            <a:ext cx="7886700" cy="407543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如何发起即时性评价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2" name="内容占位符 5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80" y="2314530"/>
            <a:ext cx="7886700" cy="40011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6570" y="662940"/>
            <a:ext cx="7916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情景事例：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老师备课时可将第二天需要学生掌握的</a:t>
            </a:r>
            <a:r>
              <a:rPr lang="zh-CN" altLang="en-US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知识点或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难点编辑好问卷，生成二</a:t>
            </a:r>
            <a:r>
              <a:rPr lang="zh-CN" altLang="en-US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维码放在</a:t>
            </a:r>
            <a:r>
              <a:rPr lang="en-US" altLang="zh-CN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中，下课前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分钟让学生扫码答题，老师可通过微信端实时查看学生答题结果。</a:t>
            </a:r>
            <a:endParaRPr lang="zh-CN" altLang="en-US" sz="1600" b="1" dirty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操作流程：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即时性评价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任务管理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创建任务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如何发起即时性评价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9280" y="932815"/>
            <a:ext cx="7409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编辑问卷（以单选题型为例）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1" y="1553716"/>
            <a:ext cx="9079613" cy="452161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如何发起即时性评价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1660" y="924560"/>
            <a:ext cx="7409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编辑选项（以单选题型为例）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691640"/>
            <a:ext cx="7887335" cy="448564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如何发起即时性评价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691640"/>
            <a:ext cx="7887335" cy="4485640"/>
          </a:xfrm>
          <a:prstGeom prst="rect">
            <a:avLst/>
          </a:prstGeom>
        </p:spPr>
      </p:pic>
      <p:pic>
        <p:nvPicPr>
          <p:cNvPr id="2" name="内容占位符 3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1691005"/>
            <a:ext cx="7887335" cy="44862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9280" y="932815"/>
            <a:ext cx="7409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问卷编辑完成后，可预览、保存，点击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进入发布流程。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如何发起即时性评价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658" y="1196814"/>
            <a:ext cx="7508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调查方式有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种：匿名调查（直接发布问卷），实名调查（选择调查对象）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下面以匿名调查为例：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88" y="2564928"/>
            <a:ext cx="8730615" cy="201803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如何发起即时性评价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4210" y="839470"/>
            <a:ext cx="63125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设置调查时间，点击发布，可生成链接和二维码。</a:t>
            </a:r>
          </a:p>
        </p:txBody>
      </p:sp>
      <p:pic>
        <p:nvPicPr>
          <p:cNvPr id="2" name="内容占位符 3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55" y="1253490"/>
            <a:ext cx="6578600" cy="23915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755" y="3212982"/>
            <a:ext cx="5275852" cy="310802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招生主题">
  <a:themeElements>
    <a:clrScheme name="">
      <a:dk1>
        <a:srgbClr val="000000"/>
      </a:dk1>
      <a:lt1>
        <a:srgbClr val="FFFFFF"/>
      </a:lt1>
      <a:dk2>
        <a:srgbClr val="3498DB"/>
      </a:dk2>
      <a:lt2>
        <a:srgbClr val="EEECE1"/>
      </a:lt2>
      <a:accent1>
        <a:srgbClr val="4F81BD"/>
      </a:accent1>
      <a:accent2>
        <a:srgbClr val="C0392B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3326"/>
      </a:accent6>
      <a:hlink>
        <a:srgbClr val="0000FF"/>
      </a:hlink>
      <a:folHlink>
        <a:srgbClr val="800080"/>
      </a:folHlink>
    </a:clrScheme>
    <a:fontScheme name="招生主题">
      <a:majorFont>
        <a:latin typeface="Verdana"/>
        <a:ea typeface="MS PGothic"/>
        <a:cs typeface=""/>
      </a:majorFont>
      <a:minorFont>
        <a:latin typeface="Verdana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3498DB"/>
      </a:dk2>
      <a:lt2>
        <a:srgbClr val="EEECE1"/>
      </a:lt2>
      <a:accent1>
        <a:srgbClr val="4F81BD"/>
      </a:accent1>
      <a:accent2>
        <a:srgbClr val="C0392B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332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398</Words>
  <Application>Microsoft Office PowerPoint</Application>
  <PresentationFormat>全屏显示(4:3)</PresentationFormat>
  <Paragraphs>72</Paragraphs>
  <Slides>15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MS PGothic</vt:lpstr>
      <vt:lpstr>宋体</vt:lpstr>
      <vt:lpstr>微软雅黑</vt:lpstr>
      <vt:lpstr>Arial</vt:lpstr>
      <vt:lpstr>Calibri</vt:lpstr>
      <vt:lpstr>Verdana</vt:lpstr>
      <vt:lpstr>招生主题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sxy</dc:creator>
  <cp:lastModifiedBy>MyCOS-LuTing</cp:lastModifiedBy>
  <cp:revision>1927</cp:revision>
  <dcterms:created xsi:type="dcterms:W3CDTF">2015-04-13T01:18:00Z</dcterms:created>
  <dcterms:modified xsi:type="dcterms:W3CDTF">2018-03-29T10:21:55Z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