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sldIdLst>
    <p:sldId id="2773" r:id="rId2"/>
    <p:sldId id="2785" r:id="rId3"/>
    <p:sldId id="2865" r:id="rId4"/>
    <p:sldId id="2892" r:id="rId5"/>
    <p:sldId id="2867" r:id="rId6"/>
    <p:sldId id="2910" r:id="rId7"/>
    <p:sldId id="2868" r:id="rId8"/>
    <p:sldId id="2869" r:id="rId9"/>
    <p:sldId id="2864" r:id="rId10"/>
    <p:sldId id="2871" r:id="rId11"/>
    <p:sldId id="2893" r:id="rId12"/>
    <p:sldId id="2901" r:id="rId13"/>
    <p:sldId id="2911" r:id="rId14"/>
    <p:sldId id="2906" r:id="rId15"/>
    <p:sldId id="2890" r:id="rId16"/>
    <p:sldId id="2904" r:id="rId17"/>
  </p:sldIdLst>
  <p:sldSz cx="12858750" cy="723265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D00"/>
    <a:srgbClr val="D607DD"/>
    <a:srgbClr val="FB2E05"/>
    <a:srgbClr val="3CC281"/>
    <a:srgbClr val="94B6D2"/>
    <a:srgbClr val="73B5F3"/>
    <a:srgbClr val="86C6E1"/>
    <a:srgbClr val="2B2C2E"/>
    <a:srgbClr val="F1BE08"/>
    <a:srgbClr val="2A2B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44" autoAdjust="0"/>
    <p:restoredTop sz="92986" autoAdjust="0"/>
  </p:normalViewPr>
  <p:slideViewPr>
    <p:cSldViewPr>
      <p:cViewPr>
        <p:scale>
          <a:sx n="50" d="100"/>
          <a:sy n="50" d="100"/>
        </p:scale>
        <p:origin x="-1216" y="-388"/>
      </p:cViewPr>
      <p:guideLst>
        <p:guide orient="horz" pos="378"/>
        <p:guide orient="horz" pos="4214"/>
        <p:guide pos="4095"/>
        <p:guide pos="515"/>
        <p:guide pos="756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2000" dirty="0">
                <a:latin typeface="+mj-ea"/>
                <a:ea typeface="+mj-ea"/>
                <a:cs typeface="+mj-ea"/>
              </a:rPr>
              <a:t>体操学院20</a:t>
            </a:r>
            <a:r>
              <a:rPr lang="en-US" altLang="zh-CN" sz="2000" dirty="0">
                <a:latin typeface="+mj-ea"/>
                <a:ea typeface="+mj-ea"/>
                <a:cs typeface="+mj-ea"/>
              </a:rPr>
              <a:t>20</a:t>
            </a:r>
            <a:r>
              <a:rPr altLang="zh-CN" sz="2000" dirty="0">
                <a:latin typeface="+mj-ea"/>
                <a:ea typeface="+mj-ea"/>
                <a:cs typeface="+mj-ea"/>
              </a:rPr>
              <a:t>届毕业生</a:t>
            </a:r>
            <a:r>
              <a:rPr sz="2000" dirty="0">
                <a:latin typeface="+mj-ea"/>
                <a:ea typeface="+mj-ea"/>
                <a:cs typeface="+mj-ea"/>
              </a:rPr>
              <a:t>教资考试情况（</a:t>
            </a:r>
            <a:r>
              <a:rPr lang="en-US" altLang="zh-CN" sz="2000" dirty="0">
                <a:latin typeface="+mj-ea"/>
                <a:ea typeface="+mj-ea"/>
                <a:cs typeface="+mj-ea"/>
              </a:rPr>
              <a:t>50</a:t>
            </a:r>
            <a:r>
              <a:rPr altLang="en-US" sz="2000" dirty="0">
                <a:latin typeface="+mj-ea"/>
                <a:ea typeface="+mj-ea"/>
                <a:cs typeface="+mj-ea"/>
              </a:rPr>
              <a:t>人）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2016级教资考试情况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269025851402009"/>
                  <c:y val="-0.19463509992350286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43人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38129424878043E-2"/>
                  <c:y val="0.14985864620050887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7人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通过</c:v>
                </c:pt>
                <c:pt idx="1">
                  <c:v>不通过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7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sz="2000"/>
              <a:t>体操学院</a:t>
            </a:r>
            <a:r>
              <a:rPr lang="en-US" altLang="zh-CN" sz="2000"/>
              <a:t>2020届毕业生</a:t>
            </a:r>
            <a:r>
              <a:rPr sz="2000"/>
              <a:t>就业情况（50人）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就业情况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0594842543336499E-2"/>
                  <c:y val="0.15500676458298923"/>
                </c:manualLayout>
              </c:layout>
              <c:tx>
                <c:rich>
                  <a:bodyPr/>
                  <a:lstStyle/>
                  <a:p>
                    <a:r>
                      <a:rPr sz="1400">
                        <a:solidFill>
                          <a:schemeClr val="bg1"/>
                        </a:solidFill>
                      </a:rPr>
                      <a:t>3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532697449887824E-2"/>
                  <c:y val="0.13228503798336114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3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949235916098"/>
                  <c:y val="6.6291432221392013E-2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7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521922431201403E-2"/>
                  <c:y val="-1.2386400193761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0147"/>
                      <c:h val="0.026133333333333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2858086731938604E-2"/>
                  <c:y val="-3.9809445495613549E-2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944445328821614"/>
                  <c:y val="-0.108030090802456"/>
                </c:manualLayout>
              </c:layout>
              <c:tx>
                <c:rich>
                  <a:bodyPr/>
                  <a:lstStyle/>
                  <a:p>
                    <a:r>
                      <a:rPr sz="1600">
                        <a:solidFill>
                          <a:schemeClr val="bg1"/>
                        </a:solidFill>
                      </a:rPr>
                      <a:t>34</a:t>
                    </a:r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健身教练</c:v>
                </c:pt>
                <c:pt idx="1">
                  <c:v>教育培训机构</c:v>
                </c:pt>
                <c:pt idx="2">
                  <c:v>硕士研究生</c:v>
                </c:pt>
                <c:pt idx="3">
                  <c:v>幼儿园教师</c:v>
                </c:pt>
                <c:pt idx="4">
                  <c:v>其他</c:v>
                </c:pt>
                <c:pt idx="5">
                  <c:v>中小学教师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  <c:pt idx="5">
                  <c:v>34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-5603" y="6992679"/>
            <a:ext cx="12858750" cy="80030"/>
          </a:xfrm>
          <a:prstGeom prst="rect">
            <a:avLst/>
          </a:prstGeom>
          <a:solidFill>
            <a:srgbClr val="2A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 flipV="1">
            <a:off x="-5603" y="7064688"/>
            <a:ext cx="12858750" cy="80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flipV="1">
            <a:off x="-5603" y="7109459"/>
            <a:ext cx="12858750" cy="119486"/>
          </a:xfrm>
          <a:prstGeom prst="rect">
            <a:avLst/>
          </a:prstGeom>
          <a:solidFill>
            <a:srgbClr val="2A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image" Target="../media/image17.jpe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.xml"/><Relationship Id="rId7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3.png"/><Relationship Id="rId4" Type="http://schemas.openxmlformats.org/officeDocument/2006/relationships/tags" Target="../tags/tag8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830375"/>
            <a:ext cx="12858750" cy="3712210"/>
          </a:xfrm>
          <a:prstGeom prst="rect">
            <a:avLst/>
          </a:prstGeom>
          <a:solidFill>
            <a:srgbClr val="94B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643689" y="2330441"/>
            <a:ext cx="4429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spc="300" dirty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专项名称：</a:t>
            </a:r>
            <a:r>
              <a:rPr lang="zh-CN" altLang="en-US" sz="4000" b="1" spc="300" dirty="0">
                <a:solidFill>
                  <a:srgbClr val="FFBD00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8003" y="3544887"/>
            <a:ext cx="478634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spc="300" dirty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所辖小项</a:t>
            </a:r>
            <a:r>
              <a:rPr lang="zh-CN" altLang="en-US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现代体操与团体操</a:t>
            </a:r>
            <a: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spc="300" dirty="0" smtClean="0">
                <a:solidFill>
                  <a:schemeClr val="bg1"/>
                </a:solidFill>
                <a:effectLst>
                  <a:outerShdw blurRad="254000" dist="38100" dir="5400000" algn="t" rotWithShape="0">
                    <a:srgbClr val="FFBD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健美操与啦啦操</a:t>
            </a:r>
            <a:endParaRPr lang="zh-CN" altLang="en-US" sz="3200" spc="300" dirty="0">
              <a:solidFill>
                <a:schemeClr val="bg1"/>
              </a:solidFill>
              <a:effectLst>
                <a:outerShdw blurRad="254000" dist="38100" dir="5400000" algn="t" rotWithShape="0">
                  <a:srgbClr val="FFBD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03" y="2696711"/>
            <a:ext cx="5251370" cy="1445260"/>
            <a:chOff x="6379598" y="2106796"/>
            <a:chExt cx="5251370" cy="1445260"/>
          </a:xfrm>
        </p:grpSpPr>
        <p:sp>
          <p:nvSpPr>
            <p:cNvPr id="5" name="文本框 4"/>
            <p:cNvSpPr txBox="1"/>
            <p:nvPr/>
          </p:nvSpPr>
          <p:spPr>
            <a:xfrm>
              <a:off x="6379598" y="2106796"/>
              <a:ext cx="1300480" cy="14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buNone/>
                <a:defRPr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/>
              </a:lvl2pPr>
              <a:lvl3pPr marL="1143000" indent="-228600">
                <a:defRPr sz="1300"/>
              </a:lvl3pPr>
              <a:lvl4pPr marL="1600200" indent="-228600">
                <a:defRPr sz="1300"/>
              </a:lvl4pPr>
              <a:lvl5pPr marL="2057400" indent="-228600">
                <a:defRPr sz="1300"/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9pPr>
            </a:lstStyle>
            <a:p>
              <a:r>
                <a:rPr lang="zh-CN" altLang="en-US" sz="88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rPr>
                <a:t>体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96561" y="2106796"/>
              <a:ext cx="1300480" cy="14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buNone/>
                <a:defRPr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/>
              </a:lvl2pPr>
              <a:lvl3pPr marL="1143000" indent="-228600">
                <a:defRPr sz="1300"/>
              </a:lvl3pPr>
              <a:lvl4pPr marL="1600200" indent="-228600">
                <a:defRPr sz="1300"/>
              </a:lvl4pPr>
              <a:lvl5pPr marL="2057400" indent="-228600">
                <a:defRPr sz="1300"/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9pPr>
            </a:lstStyle>
            <a:p>
              <a:r>
                <a:rPr lang="zh-CN" altLang="en-US" sz="88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rPr>
                <a:t>操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13524" y="2106796"/>
              <a:ext cx="1300480" cy="14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buNone/>
                <a:defRPr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/>
              </a:lvl2pPr>
              <a:lvl3pPr marL="1143000" indent="-228600">
                <a:defRPr sz="1300"/>
              </a:lvl3pPr>
              <a:lvl4pPr marL="1600200" indent="-228600">
                <a:defRPr sz="1300"/>
              </a:lvl4pPr>
              <a:lvl5pPr marL="2057400" indent="-228600">
                <a:defRPr sz="1300"/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9pPr>
            </a:lstStyle>
            <a:p>
              <a:r>
                <a:rPr lang="zh-CN" altLang="en-US" sz="88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rPr>
                <a:t>学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30488" y="2106796"/>
              <a:ext cx="1300480" cy="14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buNone/>
                <a:defRPr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/>
              </a:lvl2pPr>
              <a:lvl3pPr marL="1143000" indent="-228600">
                <a:defRPr sz="1300"/>
              </a:lvl3pPr>
              <a:lvl4pPr marL="1600200" indent="-228600">
                <a:defRPr sz="1300"/>
              </a:lvl4pPr>
              <a:lvl5pPr marL="2057400" indent="-228600">
                <a:defRPr sz="1300"/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/>
              </a:lvl9pPr>
            </a:lstStyle>
            <a:p>
              <a:r>
                <a:rPr lang="zh-CN" altLang="en-US" sz="8800" dirty="0">
                  <a:gradFill flip="none" rotWithShape="1">
                    <a:gsLst>
                      <a:gs pos="50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rPr>
                <a:t>院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Lenovo\Desktop\新生专项遴选视频录制素材\xiaoh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66769" cy="866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社会实践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6786" y="491656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6786" y="614070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76786" y="492619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协会</a:t>
            </a:r>
          </a:p>
          <a:p>
            <a:pPr algn="ctr" eaLnBrk="1" latinLnBrk="0" hangingPunct="1">
              <a:spcBef>
                <a:spcPts val="600"/>
              </a:spcBef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会做事 会做人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47002" y="492148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47002" y="614562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147002" y="493111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</a:pPr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</a:t>
            </a:r>
            <a:r>
              <a:rPr lang="en-US" altLang="zh-CN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>
              <a:spcBef>
                <a:spcPts val="600"/>
              </a:spcBef>
              <a:buClrTx/>
              <a:buSzTx/>
              <a:buFontTx/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献爱心 争荣誉 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9203091" y="491656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203091" y="607466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9203091" y="492619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</a:p>
          <a:p>
            <a:pPr algn="ctr">
              <a:spcBef>
                <a:spcPts val="600"/>
              </a:spcBef>
              <a:buClrTx/>
              <a:buSzTx/>
              <a:buFontTx/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想得到 做得到</a:t>
            </a:r>
          </a:p>
        </p:txBody>
      </p:sp>
      <p:sp>
        <p:nvSpPr>
          <p:cNvPr id="9" name="矩形 8"/>
          <p:cNvSpPr/>
          <p:nvPr/>
        </p:nvSpPr>
        <p:spPr>
          <a:xfrm>
            <a:off x="1216646" y="1856778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[图片]</a:t>
            </a:r>
          </a:p>
        </p:txBody>
      </p:sp>
      <p:sp>
        <p:nvSpPr>
          <p:cNvPr id="41" name="矩形 40"/>
          <p:cNvSpPr/>
          <p:nvPr/>
        </p:nvSpPr>
        <p:spPr>
          <a:xfrm>
            <a:off x="5286862" y="1856779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9402641" y="1856143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560" y="6689725"/>
            <a:ext cx="13021310" cy="678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9195" y="1784985"/>
            <a:ext cx="3388995" cy="2259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865" y="1784350"/>
            <a:ext cx="3132455" cy="22599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5" y="1784985"/>
            <a:ext cx="3565525" cy="225869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就业情况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6665595"/>
            <a:ext cx="12859385" cy="678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45" y="1743710"/>
            <a:ext cx="2800985" cy="1684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095" y="1793240"/>
            <a:ext cx="2646045" cy="1734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095" y="4523105"/>
            <a:ext cx="2491105" cy="1755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 l="14879" r="10841"/>
          <a:stretch>
            <a:fillRect/>
          </a:stretch>
        </p:blipFill>
        <p:spPr>
          <a:xfrm>
            <a:off x="10509250" y="1487805"/>
            <a:ext cx="1261745" cy="2531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160" y="1401445"/>
            <a:ext cx="1197610" cy="25596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845" y="4549140"/>
            <a:ext cx="2801620" cy="1729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rcRect l="51013"/>
          <a:stretch>
            <a:fillRect/>
          </a:stretch>
        </p:blipFill>
        <p:spPr>
          <a:xfrm>
            <a:off x="4709795" y="4237990"/>
            <a:ext cx="1197610" cy="2559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/>
          <a:srcRect l="8104" r="35526"/>
          <a:stretch>
            <a:fillRect/>
          </a:stretch>
        </p:blipFill>
        <p:spPr>
          <a:xfrm>
            <a:off x="10481310" y="4220845"/>
            <a:ext cx="1289685" cy="25171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70280" y="1590040"/>
            <a:ext cx="921385" cy="2249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94B6D2"/>
                </a:solidFill>
                <a:sym typeface="+mn-ea"/>
              </a:rPr>
              <a:t>军人载誉满满</a:t>
            </a:r>
            <a:endParaRPr lang="zh-CN" altLang="en-US" sz="2400" b="1">
              <a:solidFill>
                <a:srgbClr val="94B6D2"/>
              </a:solidFill>
            </a:endParaRPr>
          </a:p>
          <a:p>
            <a:r>
              <a:rPr lang="zh-CN" altLang="en-US" sz="2400" b="1">
                <a:solidFill>
                  <a:srgbClr val="94B6D2"/>
                </a:solidFill>
              </a:rPr>
              <a:t>有体操精神的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70280" y="4289425"/>
            <a:ext cx="921385" cy="2249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94B6D2"/>
                </a:solidFill>
              </a:rPr>
              <a:t>展示机会多多</a:t>
            </a:r>
          </a:p>
          <a:p>
            <a:r>
              <a:rPr lang="zh-CN" altLang="en-US" sz="2400" b="1">
                <a:solidFill>
                  <a:srgbClr val="94B6D2"/>
                </a:solidFill>
              </a:rPr>
              <a:t>全能的体育教师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70700" y="1556385"/>
            <a:ext cx="921385" cy="2249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94B6D2"/>
                </a:solidFill>
              </a:rPr>
              <a:t>国企员工收入</a:t>
            </a:r>
            <a:r>
              <a:rPr lang="zh-CN" altLang="en-US" sz="2400" b="1">
                <a:solidFill>
                  <a:srgbClr val="94B6D2"/>
                </a:solidFill>
                <a:sym typeface="+mn-ea"/>
              </a:rPr>
              <a:t>高</a:t>
            </a:r>
            <a:endParaRPr lang="zh-CN" altLang="en-US" sz="2400" b="1">
              <a:solidFill>
                <a:srgbClr val="94B6D2"/>
              </a:solidFill>
            </a:endParaRPr>
          </a:p>
          <a:p>
            <a:r>
              <a:rPr lang="zh-CN" altLang="en-US" sz="2400" b="1">
                <a:solidFill>
                  <a:srgbClr val="94B6D2"/>
                </a:solidFill>
              </a:rPr>
              <a:t>会带健身操的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87795" y="4354830"/>
            <a:ext cx="1290320" cy="2249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94B6D2"/>
                </a:solidFill>
              </a:rPr>
              <a:t>已助他家产千万曾经挥洒的汗水</a:t>
            </a:r>
          </a:p>
          <a:p>
            <a:endParaRPr lang="zh-CN" altLang="en-US" sz="2400" b="1">
              <a:solidFill>
                <a:srgbClr val="94B6D2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就业情况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6665595"/>
            <a:ext cx="12859385" cy="678815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/>
        </p:nvGraphicFramePr>
        <p:xfrm>
          <a:off x="636905" y="153479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6123940" y="153479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就业情况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6665595"/>
            <a:ext cx="12859385" cy="6788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087" y="1258871"/>
            <a:ext cx="11001452" cy="5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0" y="2273936"/>
            <a:ext cx="12858750" cy="2413960"/>
          </a:xfrm>
          <a:prstGeom prst="homePlat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3187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endParaRPr lang="zh-CN" altLang="en-US" sz="28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560" y="6689725"/>
            <a:ext cx="13021310" cy="6788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84120" y="2925445"/>
            <a:ext cx="75228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/>
              <a:t>考核内容及标准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2831" y="1187433"/>
          <a:ext cx="12573088" cy="585791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74632"/>
                <a:gridCol w="982391"/>
                <a:gridCol w="6778432"/>
                <a:gridCol w="2437633"/>
              </a:tblGrid>
              <a:tr h="1509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测试项目</a:t>
                      </a:r>
                      <a:endParaRPr lang="en-US" alt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分数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考核要求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评分标准</a:t>
                      </a:r>
                    </a:p>
                  </a:txBody>
                  <a:tcPr marL="68580" marR="68580" marT="0" marB="0" anchor="ctr"/>
                </a:tc>
              </a:tr>
              <a:tr h="148218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俯卧撑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身体保持平直，下降时大臂与躯干成</a:t>
                      </a:r>
                      <a:r>
                        <a:rPr lang="en-US" altLang="zh-CN" sz="2400" dirty="0">
                          <a:solidFill>
                            <a:srgbClr val="002060"/>
                          </a:solidFill>
                        </a:rPr>
                        <a:t>90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°且肘与肩平，推起时手臂伸直，达到标准计数</a:t>
                      </a:r>
                      <a:r>
                        <a:rPr lang="en-US" altLang="zh-CN" sz="24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次。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男生</a:t>
                      </a:r>
                      <a:r>
                        <a:rPr lang="en-US" altLang="zh-CN" sz="2400">
                          <a:solidFill>
                            <a:srgbClr val="002060"/>
                          </a:solidFill>
                          <a:sym typeface="+mn-ea"/>
                        </a:rPr>
                        <a:t>0.5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分</a:t>
                      </a:r>
                      <a:r>
                        <a:rPr lang="en-US" altLang="zh-CN" sz="2400">
                          <a:solidFill>
                            <a:srgbClr val="002060"/>
                          </a:solidFill>
                          <a:sym typeface="+mn-ea"/>
                        </a:rPr>
                        <a:t>/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次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女生</a:t>
                      </a:r>
                      <a:r>
                        <a:rPr lang="en-US" altLang="zh-CN" sz="2400">
                          <a:solidFill>
                            <a:srgbClr val="002060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分</a:t>
                      </a:r>
                      <a:r>
                        <a:rPr lang="en-US" altLang="zh-CN" sz="2400">
                          <a:solidFill>
                            <a:srgbClr val="002060"/>
                          </a:solidFill>
                          <a:sym typeface="+mn-ea"/>
                        </a:rPr>
                        <a:t>/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次</a:t>
                      </a:r>
                    </a:p>
                  </a:txBody>
                  <a:tcPr marL="68580" marR="68580" marT="0" marB="0" anchor="ctr"/>
                </a:tc>
              </a:tr>
              <a:tr h="15740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仰卧两头起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仰卧，上体和腿同时抬起，至手触脚，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  <a:sym typeface="+mn-ea"/>
                        </a:rPr>
                        <a:t>动作连续。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30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秒内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分</a:t>
                      </a:r>
                      <a:r>
                        <a:rPr lang="en-US" altLang="zh-CN" sz="240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次</a:t>
                      </a: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129210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协调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性测试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alt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模仿</a:t>
                      </a: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领操员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的</a:t>
                      </a: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动作</a:t>
                      </a:r>
                      <a:r>
                        <a:rPr lang="zh-CN" altLang="en-US" sz="2400">
                          <a:solidFill>
                            <a:srgbClr val="002060"/>
                          </a:solidFill>
                        </a:rPr>
                        <a:t>，保持良好体态。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优秀</a:t>
                      </a:r>
                      <a:r>
                        <a:rPr lang="en-US" altLang="zh-CN" sz="2400" dirty="0">
                          <a:solidFill>
                            <a:srgbClr val="002060"/>
                          </a:solidFill>
                        </a:rPr>
                        <a:t>50-60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分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一般</a:t>
                      </a:r>
                      <a:r>
                        <a:rPr lang="en-US" altLang="zh-CN" sz="2400" dirty="0">
                          <a:solidFill>
                            <a:srgbClr val="002060"/>
                          </a:solidFill>
                        </a:rPr>
                        <a:t>30-49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分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差</a:t>
                      </a:r>
                      <a:r>
                        <a:rPr lang="en-US" altLang="zh-CN" sz="2400" dirty="0">
                          <a:solidFill>
                            <a:srgbClr val="002060"/>
                          </a:solidFill>
                        </a:rPr>
                        <a:t>0-29</a:t>
                      </a:r>
                      <a:r>
                        <a:rPr lang="zh-CN" altLang="en-US" sz="2400" dirty="0">
                          <a:solidFill>
                            <a:srgbClr val="002060"/>
                          </a:solidFill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92400" y="204470"/>
            <a:ext cx="752284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6000" b="1" dirty="0">
                <a:solidFill>
                  <a:srgbClr val="0070C0"/>
                </a:solidFill>
                <a:effectLst/>
                <a:latin typeface="仿宋" pitchFamily="49" charset="-122"/>
                <a:ea typeface="仿宋" pitchFamily="49" charset="-122"/>
              </a:rPr>
              <a:t>考核内容及标准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14880" y="422275"/>
            <a:ext cx="84112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如果你选择了学习体操</a:t>
            </a:r>
            <a:r>
              <a:rPr lang="en-US" altLang="zh-CN" sz="1600" b="1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305" y="175387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607DD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小项二选一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14880" y="384175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学习氛围佳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43095" y="3162300"/>
            <a:ext cx="395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男生</a:t>
            </a: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倍儿受欢迎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10915" y="154495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你会变得更协调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9645" y="430212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607DD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你跳舞的样子更好看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375" y="612203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你会创编各类动作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48855" y="3675380"/>
            <a:ext cx="5328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每所学校都需要会编课间操的你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65110" y="279908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你知道如何带队比赛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04605" y="161353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你会编训团体操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75330" y="238633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练了会变美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-344805" y="3469005"/>
            <a:ext cx="3954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2E05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教资</a:t>
            </a:r>
            <a:r>
              <a:rPr lang="zh-CN" altLang="en-US" sz="2400" b="1" dirty="0">
                <a:solidFill>
                  <a:srgbClr val="FB2E05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通过率高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0885" y="256857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综合能力强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95500" y="5472430"/>
            <a:ext cx="3954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健美操代表队</a:t>
            </a:r>
            <a:r>
              <a:rPr lang="zh-CN" altLang="en-US" sz="2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等你来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04605" y="484060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CC28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你会体能训练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53940" y="5012055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你会喜欢积极主动的你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2280" y="4551680"/>
            <a:ext cx="4895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你有机会参加许多比赛去丰富简历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25970" y="5538470"/>
            <a:ext cx="3954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校内外</a:t>
            </a:r>
            <a:r>
              <a:rPr lang="zh-CN" altLang="en-US" sz="32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实践机会多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04640" y="6350635"/>
            <a:ext cx="7936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有些事情 他能做你也能做 你能做他不一定能做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41745" y="210820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你会有很多路演的机会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1305" y="968375"/>
            <a:ext cx="4916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FB2E05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有机会与</a:t>
            </a:r>
            <a:r>
              <a:rPr lang="zh-CN" altLang="zh-CN" sz="3600" b="1" dirty="0">
                <a:solidFill>
                  <a:srgbClr val="FB2E05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健将教练</a:t>
            </a:r>
            <a:r>
              <a:rPr lang="zh-CN" altLang="zh-CN" sz="2400" b="1" dirty="0">
                <a:solidFill>
                  <a:srgbClr val="FB2E05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同舞</a:t>
            </a:r>
            <a:endParaRPr lang="zh-CN" altLang="zh-CN" sz="3600" b="1" dirty="0">
              <a:solidFill>
                <a:srgbClr val="FB2E05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5585" y="968375"/>
            <a:ext cx="395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607DD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与</a:t>
            </a:r>
            <a:r>
              <a:rPr lang="zh-CN" altLang="en-US" sz="3600" b="1" dirty="0">
                <a:solidFill>
                  <a:srgbClr val="D607DD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奥运冠军</a:t>
            </a:r>
            <a:r>
              <a:rPr lang="zh-CN" altLang="en-US" sz="2400" b="1" dirty="0">
                <a:solidFill>
                  <a:srgbClr val="D607DD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同练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头: 五边形 12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04495" y="336550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教学团队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3550"/>
            <a:ext cx="12859385" cy="4191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85707" y="1187433"/>
            <a:ext cx="1235877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职称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：教授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7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名、副教授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名、讲师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人、优秀教练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裁判：体操、健美操、跳绳、排舞等项目国际级、国家级裁判数名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教学：教学名师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名，教学新锐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名，教学比赛一等奖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次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训练：</a:t>
            </a:r>
            <a:r>
              <a:rPr 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年通过健美操项目国家级健将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名，一级运动员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专家：四川省突出贡献优秀专家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人、四川省学术和技术带头人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人；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en-US" altLang="zh-CN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课程：《体操运动》省级在线开放精品课程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《团  体  操》省级创新创业示范课程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《健  美  操》校级混合式课程</a:t>
            </a:r>
            <a:endParaRPr lang="zh-CN" altLang="en-US" sz="2800" b="1" dirty="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94948" y="299421"/>
            <a:ext cx="2268854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课程内容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25805" y="892568"/>
            <a:ext cx="2607139" cy="60825"/>
            <a:chOff x="4859955" y="745637"/>
            <a:chExt cx="2472090" cy="57674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859955" y="774473"/>
              <a:ext cx="2472090" cy="0"/>
            </a:xfrm>
            <a:prstGeom prst="line">
              <a:avLst/>
            </a:prstGeom>
            <a:ln w="12700">
              <a:gradFill>
                <a:gsLst>
                  <a:gs pos="0">
                    <a:srgbClr val="165878">
                      <a:alpha val="0"/>
                    </a:srgbClr>
                  </a:gs>
                  <a:gs pos="53000">
                    <a:srgbClr val="165878"/>
                  </a:gs>
                  <a:gs pos="100000">
                    <a:srgbClr val="165878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6067163" y="745637"/>
              <a:ext cx="57674" cy="57674"/>
            </a:xfrm>
            <a:prstGeom prst="ellipse">
              <a:avLst/>
            </a:prstGeom>
            <a:solidFill>
              <a:srgbClr val="F3F7F8"/>
            </a:solidFill>
            <a:ln>
              <a:solidFill>
                <a:srgbClr val="165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2" name="椭圆 61"/>
          <p:cNvSpPr/>
          <p:nvPr/>
        </p:nvSpPr>
        <p:spPr>
          <a:xfrm>
            <a:off x="1472522" y="2927362"/>
            <a:ext cx="2365258" cy="2365255"/>
          </a:xfrm>
          <a:prstGeom prst="ellipse">
            <a:avLst/>
          </a:prstGeom>
          <a:gradFill>
            <a:gsLst>
              <a:gs pos="67000">
                <a:srgbClr val="155371">
                  <a:alpha val="45000"/>
                </a:srgbClr>
              </a:gs>
              <a:gs pos="90000">
                <a:srgbClr val="165878">
                  <a:alpha val="0"/>
                </a:srgbClr>
              </a:gs>
              <a:gs pos="18000">
                <a:srgbClr val="1658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7" name="椭圆 56"/>
          <p:cNvSpPr/>
          <p:nvPr/>
        </p:nvSpPr>
        <p:spPr>
          <a:xfrm>
            <a:off x="9072581" y="2973383"/>
            <a:ext cx="2365258" cy="2365255"/>
          </a:xfrm>
          <a:prstGeom prst="ellipse">
            <a:avLst/>
          </a:prstGeom>
          <a:gradFill>
            <a:gsLst>
              <a:gs pos="67000">
                <a:srgbClr val="155371">
                  <a:alpha val="45000"/>
                </a:srgbClr>
              </a:gs>
              <a:gs pos="90000">
                <a:srgbClr val="165878">
                  <a:alpha val="0"/>
                </a:srgbClr>
              </a:gs>
              <a:gs pos="18000">
                <a:srgbClr val="1658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1667510" y="3477260"/>
            <a:ext cx="19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outerShdw blurRad="12700" dist="25400" dir="2700000" algn="tl">
                    <a:srgbClr val="000000">
                      <a:alpha val="60000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现代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12700" dist="25400" dir="2700000" algn="tl">
                    <a:srgbClr val="000000">
                      <a:alpha val="60000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体操与团体操</a:t>
            </a:r>
            <a:endParaRPr lang="zh-CN" altLang="en-US" sz="2400" dirty="0">
              <a:solidFill>
                <a:schemeClr val="bg1"/>
              </a:solidFill>
              <a:effectLst>
                <a:outerShdw blurRad="12700" dist="25400" dir="2700000" algn="tl">
                  <a:srgbClr val="000000">
                    <a:alpha val="60000"/>
                  </a:srgbClr>
                </a:outerShdw>
              </a:effectLst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outerShdw blurRad="12700" dist="25400" dir="2700000" algn="tl">
                    <a:srgbClr val="000000">
                      <a:alpha val="60000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方向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9314180" y="3549015"/>
            <a:ext cx="17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effectLst>
                  <a:outerShdw blurRad="12700" dist="25400" dir="2700000" algn="tl">
                    <a:srgbClr val="000000">
                      <a:alpha val="60000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健美操、啦啦操方向</a:t>
            </a:r>
            <a:endParaRPr lang="zh-CN" altLang="en-US" sz="2400" dirty="0">
              <a:solidFill>
                <a:schemeClr val="bg1"/>
              </a:solidFill>
              <a:effectLst>
                <a:outerShdw blurRad="12700" dist="25400" dir="2700000" algn="tl">
                  <a:srgbClr val="000000">
                    <a:alpha val="60000"/>
                  </a:srgbClr>
                </a:outerShdw>
              </a:effectLst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75" y="1765300"/>
            <a:ext cx="2037080" cy="441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940" y="1810385"/>
            <a:ext cx="2205990" cy="441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9725"/>
            <a:ext cx="12858750" cy="678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2290" y="6454140"/>
            <a:ext cx="11449685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二选一：进入体操专选后可选择一个方向的课程内容进行学习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C:\Users\Lenovo\Desktop\新生专项遴选视频录制素材\xiaohu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66769" cy="866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" grpId="0" bldLvl="0" animBg="1"/>
      <p:bldP spid="57" grpId="0" bldLvl="0" animBg="1"/>
      <p:bldP spid="12" grpId="0"/>
      <p:bldP spid="7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858750" cy="961942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82156" y="160727"/>
            <a:ext cx="11894438" cy="642902"/>
          </a:xfrm>
          <a:prstGeom prst="rect">
            <a:avLst/>
          </a:prstGeom>
          <a:noFill/>
        </p:spPr>
        <p:txBody>
          <a:bodyPr wrap="square" lIns="66968" tIns="26787" rIns="66968" bIns="26787" rtlCol="0" anchor="ctr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竞技性体操：有机会通</a:t>
            </a: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三级、</a:t>
            </a: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二级运动员、一级裁判员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520" y="3908425"/>
            <a:ext cx="1813560" cy="2369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1065" y="3908425"/>
            <a:ext cx="1661795" cy="2353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540" y="1316990"/>
            <a:ext cx="1776095" cy="2265045"/>
          </a:xfrm>
          <a:prstGeom prst="rect">
            <a:avLst/>
          </a:prstGeom>
        </p:spPr>
      </p:pic>
      <p:pic>
        <p:nvPicPr>
          <p:cNvPr id="91" name="图片 91" descr="aca859da4ca0c78e936f28c1b6011c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45" y="3908425"/>
            <a:ext cx="1788795" cy="234378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10"/>
          <a:srcRect l="38008"/>
          <a:stretch>
            <a:fillRect/>
          </a:stretch>
        </p:blipFill>
        <p:spPr>
          <a:xfrm>
            <a:off x="8503285" y="1315720"/>
            <a:ext cx="1649095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11"/>
          <a:srcRect b="9976"/>
          <a:stretch>
            <a:fillRect/>
          </a:stretch>
        </p:blipFill>
        <p:spPr>
          <a:xfrm>
            <a:off x="10605770" y="3916045"/>
            <a:ext cx="1524000" cy="23355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252345" y="3916045"/>
            <a:ext cx="1896745" cy="2362200"/>
            <a:chOff x="3547" y="6167"/>
            <a:chExt cx="2987" cy="3720"/>
          </a:xfrm>
        </p:grpSpPr>
        <p:pic>
          <p:nvPicPr>
            <p:cNvPr id="102" name="图片 10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774" y="6167"/>
              <a:ext cx="2761" cy="3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47" y="9347"/>
              <a:ext cx="1245" cy="540"/>
            </a:xfrm>
            <a:prstGeom prst="rect">
              <a:avLst/>
            </a:prstGeom>
          </p:spPr>
        </p:pic>
      </p:grpSp>
      <p:pic>
        <p:nvPicPr>
          <p:cNvPr id="103" name="图片 102"/>
          <p:cNvPicPr/>
          <p:nvPr/>
        </p:nvPicPr>
        <p:blipFill>
          <a:blip r:embed="rId14"/>
          <a:stretch>
            <a:fillRect/>
          </a:stretch>
        </p:blipFill>
        <p:spPr>
          <a:xfrm>
            <a:off x="6400165" y="3831590"/>
            <a:ext cx="1949450" cy="2477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1255" y="1294130"/>
            <a:ext cx="1757680" cy="231203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01130" y="1316990"/>
            <a:ext cx="1838325" cy="2264410"/>
            <a:chOff x="10238" y="2074"/>
            <a:chExt cx="2895" cy="3661"/>
          </a:xfrm>
        </p:grpSpPr>
        <p:pic>
          <p:nvPicPr>
            <p:cNvPr id="104" name="图片 103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238" y="2074"/>
              <a:ext cx="2881" cy="36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173" y="5229"/>
              <a:ext cx="961" cy="50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1535" y="422275"/>
            <a:ext cx="84112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健美操：有机会通三级运动员（校内）</a:t>
            </a:r>
          </a:p>
          <a:p>
            <a:pPr algn="l"/>
            <a:r>
              <a:rPr lang="en-US" altLang="zh-CN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               </a:t>
            </a: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一级运动员、健将（代表队）</a:t>
            </a:r>
          </a:p>
          <a:p>
            <a:pPr algn="l"/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               一级裁判员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110" y="-635"/>
            <a:ext cx="3596640" cy="7233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0" y="4615180"/>
            <a:ext cx="2682240" cy="2617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30" y="2462530"/>
            <a:ext cx="6000750" cy="2152650"/>
          </a:xfrm>
          <a:prstGeom prst="rect">
            <a:avLst/>
          </a:prstGeom>
        </p:spPr>
      </p:pic>
      <p:pic>
        <p:nvPicPr>
          <p:cNvPr id="10" name="图片 9" descr="13a5c51493423d77882644895ae7086"/>
          <p:cNvPicPr>
            <a:picLocks noChangeAspect="1"/>
          </p:cNvPicPr>
          <p:nvPr/>
        </p:nvPicPr>
        <p:blipFill>
          <a:blip r:embed="rId6" cstate="print"/>
          <a:srcRect l="6163" t="14958" r="2780"/>
          <a:stretch>
            <a:fillRect/>
          </a:stretch>
        </p:blipFill>
        <p:spPr>
          <a:xfrm>
            <a:off x="2881630" y="4615180"/>
            <a:ext cx="3663950" cy="26174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15180"/>
            <a:ext cx="2882265" cy="261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4335" y="1330309"/>
            <a:ext cx="11574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垫上技巧</a:t>
            </a:r>
            <a:r>
              <a:rPr lang="zh-CN" altLang="en-US" sz="3000" dirty="0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：增强</a:t>
            </a: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健美操专项技能</a:t>
            </a:r>
            <a:r>
              <a:rPr lang="zh-CN" altLang="en-US" sz="3000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的各种翻腾、连接、配合等动作</a:t>
            </a:r>
            <a:endParaRPr lang="zh-CN" altLang="en-US" sz="3000" dirty="0">
              <a:solidFill>
                <a:srgbClr val="165878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endParaRPr lang="zh-CN" altLang="en-US" sz="3000" dirty="0">
              <a:solidFill>
                <a:srgbClr val="165878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3" name="图片 2" descr="33fa2c6d1a4c3adc904d61120c3f16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686685"/>
            <a:ext cx="4088765" cy="3684905"/>
          </a:xfrm>
          <a:prstGeom prst="rect">
            <a:avLst/>
          </a:prstGeom>
        </p:spPr>
      </p:pic>
      <p:pic>
        <p:nvPicPr>
          <p:cNvPr id="6" name="图片 5" descr="6d097accc6b016ab298912ce0185341"/>
          <p:cNvPicPr>
            <a:picLocks noChangeAspect="1"/>
          </p:cNvPicPr>
          <p:nvPr/>
        </p:nvPicPr>
        <p:blipFill>
          <a:blip r:embed="rId4"/>
          <a:srcRect l="28222" r="7225"/>
          <a:stretch>
            <a:fillRect/>
          </a:stretch>
        </p:blipFill>
        <p:spPr>
          <a:xfrm>
            <a:off x="9228455" y="2686685"/>
            <a:ext cx="3660775" cy="3684905"/>
          </a:xfrm>
          <a:prstGeom prst="rect">
            <a:avLst/>
          </a:prstGeom>
        </p:spPr>
      </p:pic>
      <p:pic>
        <p:nvPicPr>
          <p:cNvPr id="4" name="图片 3" descr="3d7d83ad2f5ad0fedf115635f62bd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2686685"/>
            <a:ext cx="5139690" cy="36842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Lenovo\Desktop\新生专项遴选视频录制素材\xiaohu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66769" cy="866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211" y="422275"/>
            <a:ext cx="11287204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团体操编训</a:t>
            </a:r>
            <a:r>
              <a:rPr lang="zh-CN" altLang="en-US" sz="2955" dirty="0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：统筹计划</a:t>
            </a:r>
            <a:r>
              <a:rPr lang="zh-CN" altLang="en-US" sz="2955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细   创编</a:t>
            </a:r>
            <a:r>
              <a:rPr lang="zh-CN" altLang="en-US" sz="2955" dirty="0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能力强    训练水平</a:t>
            </a:r>
            <a:r>
              <a:rPr lang="zh-CN" altLang="en-US" sz="2955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高   就业</a:t>
            </a:r>
            <a:r>
              <a:rPr lang="zh-CN" altLang="en-US" sz="2955" dirty="0" smtClean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机会多</a:t>
            </a:r>
            <a:endParaRPr lang="zh-CN" altLang="en-US" sz="2955" dirty="0">
              <a:solidFill>
                <a:srgbClr val="165878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615"/>
            <a:ext cx="6009640" cy="3201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895" y="3903980"/>
            <a:ext cx="6840855" cy="3328670"/>
          </a:xfrm>
          <a:prstGeom prst="rect">
            <a:avLst/>
          </a:prstGeom>
        </p:spPr>
      </p:pic>
      <p:pic>
        <p:nvPicPr>
          <p:cNvPr id="13318" name="图片 8" descr="F:\F\刘智丽\关于教研室资料\教务管理\2013课程介绍\团体操.JPG"/>
          <p:cNvPicPr>
            <a:picLocks noChangeAspect="1"/>
          </p:cNvPicPr>
          <p:nvPr/>
        </p:nvPicPr>
        <p:blipFill>
          <a:blip r:embed="rId5"/>
          <a:srcRect t="42006"/>
          <a:stretch>
            <a:fillRect/>
          </a:stretch>
        </p:blipFill>
        <p:spPr>
          <a:xfrm>
            <a:off x="2115185" y="1202690"/>
            <a:ext cx="8797925" cy="270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99460" y="351155"/>
            <a:ext cx="8411210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其它内容：拓宽就业路 愿干就能赚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2285" y="1924050"/>
            <a:ext cx="2243455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少儿体适能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4040" y="5351780"/>
            <a:ext cx="2243455" cy="54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955" dirty="0">
                <a:solidFill>
                  <a:srgbClr val="165878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健身教练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02610" y="1284605"/>
            <a:ext cx="3257550" cy="234378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6971030" y="2038350"/>
            <a:ext cx="86423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01695" y="3780790"/>
            <a:ext cx="2597785" cy="345186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6971030" y="5290820"/>
            <a:ext cx="86423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65515" y="3780790"/>
            <a:ext cx="2686050" cy="3432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06740" y="1284605"/>
            <a:ext cx="3331210" cy="239077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/>
        </p:nvSpPr>
        <p:spPr>
          <a:xfrm>
            <a:off x="-1" y="264679"/>
            <a:ext cx="3117007" cy="763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2745" y="338455"/>
            <a:ext cx="1614170" cy="52578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社会实践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76786" y="491656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76786" y="614070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76786" y="492619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</a:t>
            </a:r>
          </a:p>
          <a:p>
            <a:pPr algn="ctr" eaLnBrk="1" latinLnBrk="0" hangingPunct="1">
              <a:spcBef>
                <a:spcPts val="600"/>
              </a:spcBef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强技能 长见识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47002" y="492148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47002" y="614562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147002" y="493111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裁判</a:t>
            </a:r>
          </a:p>
          <a:p>
            <a:pPr algn="ctr">
              <a:spcBef>
                <a:spcPts val="600"/>
              </a:spcBef>
              <a:buClrTx/>
              <a:buSzTx/>
              <a:buFontTx/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宽人脉  易就业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9203091" y="4916569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203091" y="6074665"/>
            <a:ext cx="292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9203091" y="4926192"/>
            <a:ext cx="2928312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教练</a:t>
            </a:r>
          </a:p>
          <a:p>
            <a:pPr algn="ctr">
              <a:spcBef>
                <a:spcPts val="600"/>
              </a:spcBef>
              <a:buClrTx/>
              <a:buSzTx/>
              <a:buFontTx/>
            </a:pPr>
            <a:r>
              <a:rPr lang="zh-CN" altLang="en-US" sz="2000" b="1" dirty="0">
                <a:solidFill>
                  <a:srgbClr val="94B6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增经验 来桶金</a:t>
            </a:r>
          </a:p>
        </p:txBody>
      </p:sp>
      <p:sp>
        <p:nvSpPr>
          <p:cNvPr id="9" name="矩形 8"/>
          <p:cNvSpPr/>
          <p:nvPr/>
        </p:nvSpPr>
        <p:spPr>
          <a:xfrm>
            <a:off x="1216646" y="1856778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[图片]</a:t>
            </a:r>
          </a:p>
        </p:txBody>
      </p:sp>
      <p:sp>
        <p:nvSpPr>
          <p:cNvPr id="41" name="矩形 40"/>
          <p:cNvSpPr/>
          <p:nvPr/>
        </p:nvSpPr>
        <p:spPr>
          <a:xfrm>
            <a:off x="5286862" y="1856779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984176" y="1856778"/>
            <a:ext cx="2648593" cy="2097530"/>
          </a:xfrm>
          <a:prstGeom prst="rect">
            <a:avLst/>
          </a:prstGeom>
          <a:noFill/>
          <a:ln w="19050">
            <a:solidFill>
              <a:srgbClr val="FFBD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39505" y="1779905"/>
            <a:ext cx="3642995" cy="2572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11530" y="1779270"/>
            <a:ext cx="3601720" cy="2573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9725"/>
            <a:ext cx="12858750" cy="678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085" y="1779905"/>
            <a:ext cx="3735705" cy="2571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3410" y="6617335"/>
            <a:ext cx="1231328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>
                <a:solidFill>
                  <a:srgbClr val="94B6D2"/>
                </a:solidFill>
              </a:rPr>
              <a:t>市、省、全国各级健美操、啦啦操、排舞、全民健身操舞、健美健身等美群项目实践机会多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44085" y="187301"/>
            <a:ext cx="3214665" cy="4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青春榜样个人介绍简历通用PPT模板.pptx"/>
  <p:tag name="ISPRING_ULTRA_SCORM_SLIDE_COUN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52,&quot;width&quot;:567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8c8bcab-c3e7-45aa-b7d8-043bd4c8d9e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0-08-28T14:23:0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08-28T14:23:05&quot;,&quot;margin&quot;:{&quot;bottom&quot;:0.42300000786781311,&quot;left&quot;:1.2699999809265137,&quot;right&quot;:1.2699999809265137,&quot;top&quot;:0.42300000786781311},&quot;type&quot;:0},{&quot;id&quot;:&quot;2020-08-28T14:23:0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456"/>
  <p:tag name="KSO_WM_SLIDE_POSITION" val="24*12"/>
  <p:tag name="KSO_WM_TAG_VERSION" val="1.0"/>
  <p:tag name="KSO_WM_SLIDE_LAYOUT" val="a_d"/>
  <p:tag name="KSO_WM_SLIDE_LAYOUT_CNT" val="1_1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37f454074a24564a7dd15a2992bf40d&quot;,&quot;fill_align&quot;:&quot;c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]}]]"/>
  <p:tag name="KSO_WM_CHIP_XID" val="5eeaeb09008addf29f4264c3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5f48a2c2f3f92eac73830e29"/>
  <p:tag name="KSO_WM_TEMPLATE_ASSEMBLE_GROUPID" val="5f48a2c2f3f92eac73830e29"/>
  <p:tag name="KSO_WM_UNIT_FLASH_PICTURE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64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647"/>
  <p:tag name="KSO_WM_UNIT_VALUE" val="159"/>
  <p:tag name="KSO_WM_TEMPLATE_ASSEMBLE_XID" val="5f48a2c2f3f92eac73830e29"/>
  <p:tag name="KSO_WM_TEMPLATE_ASSEMBLE_GROUPID" val="5f48a2c2f3f92eac73830e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CHIP_FILLAREA_FILL_RULE" val="{&quot;fill_align&quot;:&quot;lm&quot;,&quot;fill_mode&quot;:&quot;full&quot;}"/>
  <p:tag name="KSO_WM_UNIT_DEC_AREA_ID" val="dd940e2cd0154550a8164ad6b6cea6ea"/>
  <p:tag name="KSO_WM_ASSEMBLE_CHIP_INDEX" val="181c27aa69b0405ea91785333c11567b"/>
  <p:tag name="KSO_WM_UNIT_TEXT_FILL_FORE_SCHEMECOLOR_INDEX_BRIGHTNESS" val="0"/>
  <p:tag name="KSO_WM_UNIT_TEXT_FILL_FORE_SCHEMECOLOR_INDEX" val="13"/>
  <p:tag name="KSO_WM_UNIT_TEXT_FILL_TYPE" val="1"/>
  <p:tag name="KSO_WM_TEMPLATE_ASSEMBLE_XID" val="5f48a2c2f3f92eac73830e29"/>
  <p:tag name="KSO_WM_TEMPLATE_ASSEMBLE_GROUPID" val="5f48a2c2f3f92eac73830e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1,&quot;width&quot;:513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36,&quot;width&quot;:409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05,&quot;width&quot;:423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15,&quot;width&quot;:754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51,&quot;width&quot;:5737}"/>
</p:tagLst>
</file>

<file path=ppt/theme/theme1.xml><?xml version="1.0" encoding="utf-8"?>
<a:theme xmlns:a="http://schemas.openxmlformats.org/drawingml/2006/main" name="1_自定义设计方案">
  <a:themeElements>
    <a:clrScheme name="Median">
      <a:dk1>
        <a:sysClr val="windowText" lastClr="000000"/>
      </a:dk1>
      <a:lt1>
        <a:sysClr val="window" lastClr="CCE8C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自定义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青春榜样个人介绍简历通用PPT模板.pptx</dc:title>
  <dc:creator/>
  <cp:lastModifiedBy/>
  <cp:revision>47</cp:revision>
  <dcterms:created xsi:type="dcterms:W3CDTF">2016-09-18T06:51:00Z</dcterms:created>
  <dcterms:modified xsi:type="dcterms:W3CDTF">2021-09-06T14:04:36Z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2052-11.1.0.10931</vt:lpwstr>
  </property>
  <property fmtid="{D5CDD505-2E9C-101B-9397-08002B2CF9AE}" pid="3" name="ICV">
    <vt:lpwstr>EED2A007E5CA4B259E74112FFCC6624D</vt:lpwstr>
  </property>
</Properties>
</file>